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  <p:sldMasterId id="2147483668" r:id="rId2"/>
  </p:sldMasterIdLst>
  <p:notesMasterIdLst>
    <p:notesMasterId r:id="rId56"/>
  </p:notesMasterIdLst>
  <p:sldIdLst>
    <p:sldId id="279" r:id="rId3"/>
    <p:sldId id="259" r:id="rId4"/>
    <p:sldId id="282" r:id="rId5"/>
    <p:sldId id="265" r:id="rId6"/>
    <p:sldId id="283" r:id="rId7"/>
    <p:sldId id="284" r:id="rId8"/>
    <p:sldId id="287" r:id="rId9"/>
    <p:sldId id="285" r:id="rId10"/>
    <p:sldId id="286" r:id="rId11"/>
    <p:sldId id="288" r:id="rId12"/>
    <p:sldId id="289" r:id="rId13"/>
    <p:sldId id="291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28" r:id="rId30"/>
    <p:sldId id="306" r:id="rId31"/>
    <p:sldId id="329" r:id="rId32"/>
    <p:sldId id="330" r:id="rId33"/>
    <p:sldId id="307" r:id="rId34"/>
    <p:sldId id="308" r:id="rId35"/>
    <p:sldId id="310" r:id="rId36"/>
    <p:sldId id="309" r:id="rId37"/>
    <p:sldId id="311" r:id="rId38"/>
    <p:sldId id="312" r:id="rId39"/>
    <p:sldId id="313" r:id="rId40"/>
    <p:sldId id="314" r:id="rId41"/>
    <p:sldId id="315" r:id="rId42"/>
    <p:sldId id="318" r:id="rId43"/>
    <p:sldId id="321" r:id="rId44"/>
    <p:sldId id="320" r:id="rId45"/>
    <p:sldId id="316" r:id="rId46"/>
    <p:sldId id="322" r:id="rId47"/>
    <p:sldId id="323" r:id="rId48"/>
    <p:sldId id="325" r:id="rId49"/>
    <p:sldId id="324" r:id="rId50"/>
    <p:sldId id="326" r:id="rId51"/>
    <p:sldId id="331" r:id="rId52"/>
    <p:sldId id="332" r:id="rId53"/>
    <p:sldId id="327" r:id="rId54"/>
    <p:sldId id="271" r:id="rId55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638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08534-D5E1-48E1-8AF5-79409A92AD61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DA94A-656B-4D64-8371-AEEB4924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Привет. Меня зовут Алексей Плетнёв и я начальник сектора исследований и разработок компании Базис-Центр. Ма делаем САПР для автоматизации мебельных производств. И, помимо самих инженерных модулей, которые у нас десктопные, мы делаем множество различных веб-сервисов. И всем им нужно где-то хранить свои данные.</a:t>
            </a:r>
            <a:endParaRPr dirty="0"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схема нашей сети. Наше оборудование размещено в 4 ДЦ на территории России – в Коломне (Московская область), Казани, Самаре и Новосибирске. На слайде среднее время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пингов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между серверами на этих площадках. Почему именно эти города? Наши пользователи распределены по всей стране. Для комфортной работы с нашими онлайн сервисами трёхмерного моделирования время доступа пользователя до этого сервиса не должно, по нашим оценкам, превышать 50 мс. Соответственно мы хотим, чтобы пользователи из Восточной Сибири ходили на сервера в Новосибирск, а не в Казань. В свою очередь сервисы, работающие в Новосибирске, должны забирать данные с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БД, которая тоже крутится в Новосибирске, но при этом данные должны быть синхронизированы с другими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других площадках.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развернули наш кластер из 5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 из которых находятся в Коломне и по 1 в каждом из оставшихся ДЦ. Расскажу, как мы к этому пришли.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начну с того, что оба режима –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Slave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базируются на процессе репликации. Один из серверов получает данные, формирует набор изменений и рассылает его остальным серверам, которые принимают их и применяют у себя с некоторой задержкой, которая называется лаг репликации.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Ключевое отличие в том, что в режиме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Slave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мастеру неважно, когда именно слэйв применит у себя изменения и применит ли вообще – это проблемы самого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слэйва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Мастер сразу после выполнения транзакции отвечает клиенту, что всё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называется асинхронная репликация.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случае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пишущая транзакция считается успешной только тогда, когда она применилась на большинстве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кластера. Это уже синхронная репликация. Если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5, то транзакция должна выполниться минимум на 3 и только тогда клиенту вернётся ответ, что всё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Данный процесс называется сертификацией транзакции. Это добавит некоторую задержку (тот самый лаг репликации) в выполнение пишущих транзакций, но мы в любой момент времени будем уверены, что не потеряем ни байта наших данных, даже если из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приняла транзакцию, внезапно выйдет рабочее тело. Если клиент получил ответ, что транзакция успешно выполнена, значит это действительно так.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0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репликация реализована через плагины. Первый поставляется в стандартной версии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называется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Group Replication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Второй создан компанией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Codership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Называется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Galera Cluster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поставляется в составе сборок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XTraDB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89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мы поняли, что хотим построить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начали наши эксперименты со стандартной сборкой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версии 8.0.36 и механизмом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Replication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Подняли его на трёх серверах в офисе, дали тестовую нагрузку – вроде всё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Затем начали разносить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удалённые ДЦ. Снова дали тестовую нагрузку и тут кластер начал постоянно рассыпаться из-за постоянных сработок механизма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Control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Расскажу про него чуть подробнее.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5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случиться такая ситуация, при которой поток запросов вырастет на столько, что кластер не будет успевать его обрабатывать. Например, из-за сетевых задержек или разного железа, на котором крутятся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этом случае включится режим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Control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Работает он следующим образом.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принявшая запрос, его обрабатывает и отправляет результирующий набор данных для применения на другие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Они попадают в очередь и, соответственно, по очереди применяются. Если какая-то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успевает их применять, то очередь на ней растёт. Когда глубина очереди достигает определённого значения,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сообщает остальным, что она не справляется. Тогда включается тот самый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Control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ограничивает скорость поступления транзакций, т.е. начинает клиентам в ответ на часть запросов возвращать ошибку, что он не успевает их обработать, повторите позже. И в-итоге вообще перестаёт их принимать.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75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 такое поведение, конечно же, не устроило и мы начали искать причины. Основная причина оказалась в том, что механизм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Group Replication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предназначен для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георепликации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хорошо работает только в пределах одного ДЦ, а в идеале, в пределах одной серверной стойки. Потому нюансы его настройки я решил опустить в этом докладе, так как от использования такого варианта в проде мы отказались и продолжили эксперименты.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3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Выбор, что тестировать дальше был между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XTraDB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плагином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Galera Cluster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больше на слуху, потому начали с неё. Отдельно замечу, что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Galera Cluster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разрабатывался как альтернатива механизма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Replication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Его ключевым отличием является поддержка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георепликации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нам как раз и была нужна.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нашем случае данные делятся на два типа. Первый - трёхмерные модели и текстуры, которые много весят. Их мы храним на распределённом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совместимом хранилище. Второй - различные метаданные, которые весят мало, но их количество достаточно велико. Это данные о пользователях, данные о заказах, о биллинге, статистические данные и много чего ещё. Их, как и многие другие компании, мы храним в базах данных.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Group Replication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настраивали руками, правя конфигурационные файлы, то позже мы нашли очень удобный инструмент от компании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SeveralNines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 названием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Control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позволяет легко и быстро разворачивать, и управлять кластерами и не только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и другими. В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Edition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 до 10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кластере, чего нам вполне достаточно.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7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следующего развёртывания мы просто подготовили 3 пустых машины, закинули на них заранее сгенерированные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ключи и указали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Control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где разворачивать наш кластер. Примерно 30 минут происходила установка/настройка всего необходимого, после чего мы получили работающий, готовый к экспериментам кластер и начали его нагружать.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74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всё было вполне себе хорошо, но через несколько дней тестов кластер снова начал рассыпаться. Причём писал при этом в логи самые странные и непонятные ошибки. Зачастую процесс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 зависал или падал без объяснения причин. Мы снова начали ковыряться в попытках найти истину.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99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истина оказалась проста.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форк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появился после того, как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Oracle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стал обладателем кодовой базы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Опасаясь, что оригинальный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перестанет быть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Source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сделали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И тут их пути разошлись. Во-первых, чем дальше, тем больше начало копиться отличий между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форком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оригиналом. Во-вторых, многие в интернете жаловались и жалуются на нестабильность работы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её плохое тестирование. Мы в этом убедились сами. Искать каждый день почему вдруг упала очередная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нам очень не хотелось. А если мы не уверены в стабильности, но мы не будем пускать такое решение в работу.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8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Осталось протестировать ещё один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форк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XTraDB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отличии от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мэйнтэйнеры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делают всё возможное, чтобы она была полностью совместима с оригинальным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втягивают в проект все изменения из оригинала. Помимо этого,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отличается более высокой производительностью и масштабируемостью.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1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Итак, мы удалили очередной кластер и тем же путём через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Control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развернули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Galera Cluster for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XTraDB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Начали тестировать. Пара недель тестирования каких-то явных проблем не выявила и потому мы развернули боевой кластер и начали понемногу переводить приложения на него, параллельно наблюдая за стабильностью и производительностью.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данный момент все наши приложения используют этот кластер, который находится в работе уже больше года и ни одного сбоя, который бы привёл к остановке кластера или потере данных не произошло. Потому дальше я расскажу про то, как он устроен более глубоко и что нам пришлось доработать, чтобы было удобно им пользоваться.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58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того, как мы развернули кластер в режиме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для приложения не имеет значения на какую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БД ему идти, чтобы выполнить транзакцию. Все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могут выполнить как читающую, так и пишущую транзакцию. Вполне может произойти такая ситуация, когда две транзакции, изменяющие одни и те же данные прийдут на разные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кластера одновременно. В этом случае появляется риск получения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неконсистентного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состояния нашей базы. Чтобы такого не произошло, при развёртывании кластера автоматически включается режим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GTID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все транзакции на всех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нодах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выстаиваются в единую глобальную очередь и на всех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нодах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выполняются только в этой последовательности.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Процесс применения (коммита) транзакции, называется сертификацией. Благодаря глобальной очереди транзакций, на любой ноде кластер они выполняются в одной и той же последовательности и, следовательно, все ноды, в-итоге, приходят к одному и тому же состоянию. Если какая-то из нод не может у себя применить изменения, она сообщает об этом кластеру.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03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Транзакция применяется только тогда, когда большинство серверов кластера подтверждают её исполнение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75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Хотя иногда транзакции могут применять параллельно, если нет риска изменить одни и те же данные. Это немного ускоряет процесс сертификации.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есть одно отличие и заключается оно в режиме работы СУБД.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43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с помощью вот такого графика мы можем следить за тем, что наш кластер успешно справляется с потоком транзакций, приходящий на разные ноды. Описаний для этой статусной переменной в интернете очень мало и мы долго пытались понять её суть. Она показывает, среднее количество транзакций, которые пришли на ноду в тот момент времени, когда она применяла транзакции, пришедшие с других нод в процессе их сертификации. В нормально работающем кластере это числе не должно превышать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84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же определяется большинство нод и как оно может изменяться? Чтобы это понять, давайте рассмотрим процесс первого запуска кластера и его дальнейшей работы.</a:t>
            </a: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давайте рассмотрим возможные состояния любой ноды кластера.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только запустилась и пытается установить соединение с кластером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получила представление о том, как выглядит кластер, кто в него входит и в каком состоянии находится другие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говорит кластеру, что она готова к нему присоединиться, но ей нужны актуальные данные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получила все актуальные данные, можно впускать её в кластер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стала частью кластера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DONOR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частью кластера и в настоящий момент отдаёт данные другой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ноде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в статусе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JOINER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37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запуска называется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Bootstrapping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Мы должны выбрать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стартует первой. Она сразу перейдёт в статус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Всё, у нас уже есть работоспособный кластер, который может выполнять транзакции. Правда кластером его пока назвать нельзя, так как состоит он всего из одной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стартует следующая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Переходит в статус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устанавливает соединение с кластером. В режиме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каждая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устанавливает соединение с каждой другой.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73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установки соединения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получает от кластера текущее его состояние и переходит в статус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ей надо получить все данные, которых у неё не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хвататет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т.е. синхронизироваться с кластером.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0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Она переходит в статус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выбирает произвольную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кластера, которая становится донором и качает данные к себе.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4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репликации в своей работе использует бинарные логи.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исполняет транзакцию, записывает её так же в бинарный лог. Эти изменения передаются другим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которые так же их применяют у себя в той же последовательности. Т.е. бинарный лог – это полный лог изменений, которые произошли с нашими данными. Выполнив его с самого начала, можно получить полную консистентную копию данных. Казалось бы, новая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должна просто забрать бинарный лог у одной из существующих и проиграть его у себя. Однако не всё так просто. Во-первых, повторение всех транзакций, начиная с самой первой это очень небыстрый процесс. Во-вторых, размеры самого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бинлога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ограничены и старые данные из него попросту удаляются. Для решения этих двух проблем в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Galera Cluster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реализован механизм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SST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делает на доноре слепок текущего состояния данных и, быстро перегоняет его но новую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Затем с помощью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бинлога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доливаются данные, изменившиеся пока шёл трансфер 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переходит в статус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т.е. становится полноценным членом кластера, и сама теперь может стать донором для новых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7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сертификации транзакций подразумевает, что более половины от всех узлов кластера должны подтвердить, что они смогли успешно применить её. Каждый раз, когда новая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присоединяется к кластеру, общее количество узлов меняется и меняется, соответственно 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группы, т.е. число узлов, которые должны подтвердить транзакцию.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рассмотрели процесс инициализации кластера и добавления в него новых узлов и теперь перейдём к самому интересному. Чтобы всегда оставаться уверенными, что мы не потеряем ни данные, ни их доступность, нам надо понять, к каким рискам мы должны быть готовы.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Первый риск – потеря одной или нескольких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может выйти из кластера как штатно, например, при нормальном выключении хоста, на котором она работает, так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нештатно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например, при ненормальном выключении хоста, потери связи и прочее. Что в этом случае произойдёт с кластером? На момент, когда всё функционирует нормально, каждая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знает о кластере всё, включая общее количество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которое в него входит. Если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выходит штатно, оно сообщает об этом остальным и они перестраивают своё видение кластера, изменяя число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нём. Если она отключается или просто теряет связность с кластером, начинает работать другой механизм. Каждая из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считает, сколько узлов кластер, включая её саму, осталось доступно и сравнивает это число с текущим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Если оно оказывается меньше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переходит в статус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прекращает принимать запросы, продолжая при этом попытки установить соединения со всеми узлами кластера.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Обычно для таких целей разворачивается один сервер, который принимает всю нагрузку на себя и называется он Мастер.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9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&gt;=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те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 которыми потерялась связность, исключаются из кластера, а все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что остались, пересчитывают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начинают использовать новое его значение для последующих расчётов. Что из этого следует? Во-первых, можно без проблем перезагружать один узел за другим, например, для установки обновления ОС. Во-вторых, можно последовательно отключать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одну за одной пока не останется всего одна и кластер при этом продолжит функционировать, просто полностью потеряет отказоустойчивость.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38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18034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Второй риск вытекает из первого. Возможна ситуация так называемого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brain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ситуации, при которой часть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теряет связность с другой частью. Например, если в кластере 4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может произойти ситуация, когда между собой будет связность 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не будет связности между этими группами.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18034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случится? В обоих группах число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будет меньше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все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уйдут в статус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т.е. весь кластер остановится. Именно поэтому рекомендуется использовать нечётное количество узлов в кластере – так снизится риск его полной остановки. У нас 4 площадки, но на одной из них, где нагрузка выше всего, расположено сразу 2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Пока ситуаций полной остановки кластера не случалось.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72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Ну и третий риск – как раз полная остановка кластера, когда все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отключились от него и перешли в статус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CLOSED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Запустить такой кластер обратно можно только через процедуру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случае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может быть непросто, потому что не на всех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нодах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могли быть применены все транзакции. Нам следует найти одну из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входила в последний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где была выполнена транзакция с самым большим порядковым номером 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забутстраппить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её. Затем стартовать другие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Вообще, инструмент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Control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умеет делать автоматическое восстановление кластера, но уже не в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Edition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не всегда это может сработать корректно, потому лучше такой старт производить вручную.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51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 конце расскажу немного про пару хитростей, которые мы применили в архитектуре нашей сети для того, чтобы не нужно было вообще модифицировать как-то наши сервисы для работы с кластером. Итак, мы имеем 4 локации и кластер из 5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Как сделать так, чтобы сервис ходил всегда в ближайшую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кластера в своём же ДЦ, а в случае её отказа уже в другой ДЦ? Обычно для этого используют различные прокси типа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ProxySQL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HAProxy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т.п. Нам всего лишь нужно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проксировать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соединение до ближайшей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до любой живой, если ближайшая недоступна.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46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Используемые нами пограничные маршрутизаторы, как и многие другие, имеют встроенные механизмы балансировки нагрузки, включая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failover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weighted round robin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Балансировка работает как раз как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прокси. Потому мы решили не городить дополнительные точки отказа в виде промежуточных программных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проксей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просто каждому балансировщику указали все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их веса.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6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внешнем интерфейсе каждого маршрутизатора мы повесили один и тот же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192.168.254.254. Теперь мы можем упаковать наш сервис в контейнер, указав в качестве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СУБД 192.168.254.254 и свободно запускать этот контейнер в любом из наших ДЦ – он всегда прийдёт к ближайшему маршрутизатору, который установит соединение с ближайшей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нодой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8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Всё просто и красиво, но есть одна проблема. Программные прокси умеют определять состояние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устанавливать подключение только в случае, если она находится в статусе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SYNCED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DONOR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остальных случаях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считается неживой и клиенты на неё не отправляются. Обычный же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балансировщик просто отправляет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пакет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SYN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считает её полностью работоспособной, если получит в ответ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ACK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игнорируя при этом факт того, является ли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уже полноценным членом кластера, </a:t>
            </a:r>
            <a:r>
              <a:rPr lang="ru-R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 нет.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9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это обойти, я написал небольшой скрипт, который по расписанию запускается на каждой ноде кластера каждые 30 секунд и проверяет её состояние.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4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случае, если нода находится в нужном состоянии, в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iptables </a:t>
            </a: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добавляется правило перенаправления трафика с порта 3307 на стандартный для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3306.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его мощностей не хватает, то нагрузку на чтение можно с него снять, добавив один или несколько дополнительных серверов, которые называются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Слэйвами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55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балансировщиках указан порт 3307. Таким образом, если с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нодой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всё в порядке, балансировщик может подключиться к этому узлу на порт 3307 и начать устанавливать с ней соединения. Если что-то происходит, правило удаляется и балансировщик перенаправляет клиентов к другим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нодам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 опубликован на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гитхабе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пользуйтесь, вот ссылка.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7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напоследок несколько ограничений применительно к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режиме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и в случае с другими кластерами, желательно, чтобы железо каждого узла было одинаковым, так как производительность кластера будет равна производительности самого медленного узла.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Поддерживается только движок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InnoDB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(и его улучшенная версия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XtraDB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так как только он является транзакционным.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транзакции есть ограничение по размеру как в байтах, так и по количеству строк.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каждой таблицы обязательно должен быть первичный ключ.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Автоинкрементные поля увеличиваются с шагом, равным количеству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кластере и значение счётчика нельзя трогать руками.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84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итог, хочу сказать, что эксплуатация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кластера в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режиме не так страшна, как может показаться на первый взгляд.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требуется обеспечить отказоустойчивость, то можно добавить внешний брокер, который будет следить за состоянием мастера и при выходе оного из строя назначать одного из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слэйвов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новым мастером, а затем уведомить об этом всех клиентов, если они не поддерживают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failover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Такой режим работы называется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Slave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2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Возникает резонный вопрос – если у меня есть несколько серверов, то почему я не могу работать с любым из них, с которым мне захочется и переключиться на любой другой, когда мне, опять же, этого захочется? А за тем, чтобы это всё корректно работало пускай следит сама СУБД.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такой режим работы есть, называется он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Из названия следует, что любой из серверов может выполнять как читающие, так и пишущие запросы.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Наши сервисы используют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далее на его примере я расскажу, как мы настроили и эксплуатируем свой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геораспределённый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кластер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режиме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DA94A-656B-4D64-8371-AEEB4924F3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_digital marketi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 bwMode="auto">
          <a:xfrm>
            <a:off x="6270625" y="1306513"/>
            <a:ext cx="5627688" cy="4465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46492" y="2175616"/>
            <a:ext cx="894118" cy="894118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 bwMode="auto">
          <a:xfrm>
            <a:off x="1440610" y="2482151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TT Commons Pro Trial Variable Exp Normal Exp"/>
              </a:defRPr>
            </a:lvl1pPr>
          </a:lstStyle>
          <a:p>
            <a:pPr lvl="0">
              <a:defRPr/>
            </a:pPr>
            <a:endParaRPr lang="ru-RU" dirty="0"/>
          </a:p>
        </p:txBody>
      </p:sp>
      <p:sp>
        <p:nvSpPr>
          <p:cNvPr id="2" name="Объект 2"/>
          <p:cNvSpPr>
            <a:spLocks noGrp="1"/>
          </p:cNvSpPr>
          <p:nvPr>
            <p:ph sz="quarter" idx="12" hasCustomPrompt="1"/>
          </p:nvPr>
        </p:nvSpPr>
        <p:spPr bwMode="auto">
          <a:xfrm>
            <a:off x="1440610" y="2898284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T Commons Pro Trial Variable Exp Normal Exp"/>
              </a:defRPr>
            </a:lvl1pPr>
          </a:lstStyle>
          <a:p>
            <a:pPr lvl="0">
              <a:defRPr/>
            </a:pPr>
            <a:r>
              <a:rPr lang="ru-RU"/>
              <a:t>Название секции</a:t>
            </a:r>
            <a:endParaRPr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F67A303-8514-6500-5F5C-1BE636B13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108450"/>
            <a:ext cx="4857750" cy="166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latin typeface="TT Commons Pro Trial Variable Exp Normal ExtraBlack Thin" panose="020B0103030102020204" pitchFamily="34" charset="0"/>
              </a:defRPr>
            </a:lvl1pPr>
          </a:lstStyle>
          <a:p>
            <a:pPr lvl="0"/>
            <a:r>
              <a:rPr lang="ru-RU" dirty="0"/>
              <a:t>НАЗВАНИЕ ДОКЛАДА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64023" y="1386859"/>
            <a:ext cx="469752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/>
        </p:blipFill>
        <p:spPr bwMode="auto">
          <a:xfrm flipH="1">
            <a:off x="838198" y="1070532"/>
            <a:ext cx="5831541" cy="4716934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 bwMode="auto">
          <a:xfrm>
            <a:off x="6907212" y="1069975"/>
            <a:ext cx="4446587" cy="471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TT Commons Pro Trial Variable Exp Normal Normal Thin"/>
              </a:defRPr>
            </a:lvl1pPr>
          </a:lstStyle>
          <a:p>
            <a:pPr lvl="0"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656280" y="1138465"/>
            <a:ext cx="469752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 bwMode="auto">
          <a:xfrm>
            <a:off x="6656280" y="2776765"/>
            <a:ext cx="4697520" cy="25136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latin typeface="TT Commons Pro Trial Variable Exp Normal Normal Thin"/>
              </a:defRPr>
            </a:lvl1pPr>
          </a:lstStyle>
          <a:p>
            <a:pPr lvl="0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rot="5400000">
            <a:off x="-3451198" y="-3008288"/>
            <a:ext cx="9869707" cy="9224690"/>
          </a:xfrm>
          <a:prstGeom prst="rect">
            <a:avLst/>
          </a:prstGeom>
        </p:spPr>
      </p:pic>
      <p:sp>
        <p:nvSpPr>
          <p:cNvPr id="10" name="Рисунок 9"/>
          <p:cNvSpPr>
            <a:spLocks noGrp="1"/>
          </p:cNvSpPr>
          <p:nvPr>
            <p:ph type="pic" sz="quarter" idx="14"/>
          </p:nvPr>
        </p:nvSpPr>
        <p:spPr bwMode="auto">
          <a:xfrm>
            <a:off x="838200" y="462190"/>
            <a:ext cx="3722688" cy="29668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 спикер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3341271">
            <a:off x="-5029016" y="-1390831"/>
            <a:ext cx="12017003" cy="112316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3"/>
          </p:nvPr>
        </p:nvSpPr>
        <p:spPr bwMode="auto">
          <a:xfrm>
            <a:off x="831476" y="1387929"/>
            <a:ext cx="3886200" cy="3641272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6656280" y="1138465"/>
            <a:ext cx="469752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56280" y="2776765"/>
            <a:ext cx="4697520" cy="25136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latin typeface="TT Commons Pro Trial Variable Exp Normal Normal Thin"/>
              </a:defRPr>
            </a:lvl1pPr>
          </a:lstStyle>
          <a:p>
            <a:pPr lvl="0">
              <a:defRPr/>
            </a:pPr>
            <a:r>
              <a:rPr lang="ru-RU"/>
              <a:t>Текст слайда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Текст 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38198" y="543878"/>
            <a:ext cx="10942637" cy="1219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 bwMode="auto">
          <a:xfrm>
            <a:off x="838200" y="2170113"/>
            <a:ext cx="10942638" cy="3254375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  <a:lvl2pPr>
              <a:defRPr>
                <a:latin typeface="TT COMMONS PRO TRIAL VARIABLE R"/>
              </a:defRPr>
            </a:lvl2pPr>
            <a:lvl3pPr>
              <a:defRPr>
                <a:latin typeface="TT COMMONS PRO TRIAL VARIABLE R"/>
              </a:defRPr>
            </a:lvl3pPr>
            <a:lvl4pPr>
              <a:defRPr>
                <a:latin typeface="TT COMMONS PRO TRIAL VARIABLE R"/>
              </a:defRPr>
            </a:lvl4pPr>
            <a:lvl5pPr>
              <a:defRPr>
                <a:latin typeface="TT COMMONS PRO TRIAL VARIABLE R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артинка + текст + рупоры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7086035" cy="11446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4222607" y="1847684"/>
            <a:ext cx="13776785" cy="128764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5833197" y="-2121764"/>
            <a:ext cx="13776785" cy="12876428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 bwMode="auto">
          <a:xfrm>
            <a:off x="838200" y="3740242"/>
            <a:ext cx="4371975" cy="19986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1"/>
          </p:nvPr>
        </p:nvSpPr>
        <p:spPr bwMode="auto">
          <a:xfrm>
            <a:off x="7924235" y="2017805"/>
            <a:ext cx="3429565" cy="37211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артинк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 bwMode="auto">
          <a:xfrm>
            <a:off x="838200" y="495300"/>
            <a:ext cx="5543550" cy="5543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6656280" y="495300"/>
            <a:ext cx="469752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56280" y="2172153"/>
            <a:ext cx="4697520" cy="25136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latin typeface="TT Commons Pro Trial Variable Exp Normal Normal Thin"/>
              </a:defRPr>
            </a:lvl1pPr>
          </a:lstStyle>
          <a:p>
            <a:pPr lvl="0">
              <a:defRPr/>
            </a:pPr>
            <a:r>
              <a:rPr lang="ru-RU"/>
              <a:t>Текст слайда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много картин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4"/>
          </p:nvPr>
        </p:nvSpPr>
        <p:spPr bwMode="auto">
          <a:xfrm>
            <a:off x="623888" y="1741488"/>
            <a:ext cx="2641600" cy="398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sp>
        <p:nvSpPr>
          <p:cNvPr id="7" name="Текст 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23889" y="522951"/>
            <a:ext cx="10729912" cy="1219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13" name="Рисунок 11"/>
          <p:cNvSpPr>
            <a:spLocks noGrp="1"/>
          </p:cNvSpPr>
          <p:nvPr>
            <p:ph type="pic" sz="quarter" idx="15"/>
          </p:nvPr>
        </p:nvSpPr>
        <p:spPr bwMode="auto">
          <a:xfrm>
            <a:off x="3453606" y="1741488"/>
            <a:ext cx="2641600" cy="398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16"/>
          </p:nvPr>
        </p:nvSpPr>
        <p:spPr bwMode="auto">
          <a:xfrm>
            <a:off x="6283325" y="1741488"/>
            <a:ext cx="2641600" cy="398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Рисунок 11"/>
          <p:cNvSpPr>
            <a:spLocks noGrp="1"/>
          </p:cNvSpPr>
          <p:nvPr>
            <p:ph type="pic" sz="quarter" idx="17"/>
          </p:nvPr>
        </p:nvSpPr>
        <p:spPr bwMode="auto">
          <a:xfrm>
            <a:off x="9113044" y="1741488"/>
            <a:ext cx="2641600" cy="39893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2 блока текста (без элементов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sp>
        <p:nvSpPr>
          <p:cNvPr id="5" name="Текст 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23888" y="522951"/>
            <a:ext cx="10942637" cy="1219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sz="quarter" idx="14"/>
          </p:nvPr>
        </p:nvSpPr>
        <p:spPr bwMode="auto">
          <a:xfrm>
            <a:off x="623888" y="2170112"/>
            <a:ext cx="5070329" cy="3176587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Объект 6"/>
          <p:cNvSpPr>
            <a:spLocks noGrp="1"/>
          </p:cNvSpPr>
          <p:nvPr>
            <p:ph sz="quarter" idx="15"/>
          </p:nvPr>
        </p:nvSpPr>
        <p:spPr bwMode="auto">
          <a:xfrm>
            <a:off x="6496196" y="2170113"/>
            <a:ext cx="5070329" cy="3176587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 (для контактов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23888" y="522951"/>
            <a:ext cx="10942637" cy="1219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ЛОГОТИПЫ НАПРАВЛЕНИЙ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слайд управл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46492" y="2175616"/>
            <a:ext cx="894118" cy="894118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 bwMode="auto">
          <a:xfrm>
            <a:off x="6270625" y="1306513"/>
            <a:ext cx="5627688" cy="4465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Объект 2"/>
          <p:cNvSpPr>
            <a:spLocks noGrp="1"/>
          </p:cNvSpPr>
          <p:nvPr>
            <p:ph sz="quarter" idx="11"/>
          </p:nvPr>
        </p:nvSpPr>
        <p:spPr bwMode="auto">
          <a:xfrm>
            <a:off x="1440610" y="2482151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TT Commons Pro Trial Variable Exp Normal Exp"/>
              </a:defRPr>
            </a:lvl1pPr>
          </a:lstStyle>
          <a:p>
            <a:pPr lvl="0"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 hasCustomPrompt="1"/>
          </p:nvPr>
        </p:nvSpPr>
        <p:spPr bwMode="auto">
          <a:xfrm>
            <a:off x="1440610" y="2898284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T Commons Pro Trial Variable Exp Normal Exp"/>
              </a:defRPr>
            </a:lvl1pPr>
          </a:lstStyle>
          <a:p>
            <a:pPr lvl="0">
              <a:defRPr/>
            </a:pPr>
            <a:r>
              <a:rPr lang="ru-RU"/>
              <a:t>Название секции</a:t>
            </a:r>
            <a:endParaRPr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587C74D4-7283-9F58-F8DC-4AF92CAB3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6100" y="4108450"/>
            <a:ext cx="4857750" cy="166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latin typeface="TT Commons Pro Trial Variable Exp Normal ExtraBlack Thin" panose="020B0103030102020204" pitchFamily="34" charset="0"/>
              </a:defRPr>
            </a:lvl1pPr>
          </a:lstStyle>
          <a:p>
            <a:pPr lvl="0"/>
            <a:r>
              <a:rPr lang="ru-RU" dirty="0"/>
              <a:t>НАЗВАНИЕ ДОКЛАДА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407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1208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0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>
  <p:cSld name="2_Заголовок и объект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>
            <a:spLocks noGrp="1"/>
          </p:cNvSpPr>
          <p:nvPr>
            <p:ph type="pic" idx="2"/>
          </p:nvPr>
        </p:nvSpPr>
        <p:spPr>
          <a:xfrm>
            <a:off x="741949" y="285092"/>
            <a:ext cx="3948112" cy="290326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5700333" y="4031089"/>
            <a:ext cx="5440742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3"/>
          </p:nvPr>
        </p:nvSpPr>
        <p:spPr>
          <a:xfrm>
            <a:off x="7192963" y="685800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4"/>
          </p:nvPr>
        </p:nvSpPr>
        <p:spPr>
          <a:xfrm>
            <a:off x="7192963" y="2558667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5"/>
          </p:nvPr>
        </p:nvSpPr>
        <p:spPr>
          <a:xfrm>
            <a:off x="7192963" y="1865737"/>
            <a:ext cx="3948112" cy="55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3414" y="6036258"/>
            <a:ext cx="1629254" cy="2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" y="0"/>
            <a:ext cx="7016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>
            <a:spLocks noGrp="1"/>
          </p:cNvSpPr>
          <p:nvPr>
            <p:ph type="body" idx="6"/>
          </p:nvPr>
        </p:nvSpPr>
        <p:spPr>
          <a:xfrm>
            <a:off x="741949" y="3331198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7"/>
          </p:nvPr>
        </p:nvSpPr>
        <p:spPr>
          <a:xfrm>
            <a:off x="741949" y="3775350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838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body" idx="1"/>
          </p:nvPr>
        </p:nvSpPr>
        <p:spPr>
          <a:xfrm>
            <a:off x="6278882" y="1862138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2"/>
          </p:nvPr>
        </p:nvSpPr>
        <p:spPr>
          <a:xfrm>
            <a:off x="6293489" y="3506787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>
            <a:spLocks noGrp="1"/>
          </p:cNvSpPr>
          <p:nvPr>
            <p:ph type="pic" idx="3"/>
          </p:nvPr>
        </p:nvSpPr>
        <p:spPr>
          <a:xfrm>
            <a:off x="671193" y="1313655"/>
            <a:ext cx="5302250" cy="4386263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193" y="630548"/>
            <a:ext cx="1476389" cy="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93" y="6227452"/>
            <a:ext cx="1446893" cy="24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59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1226" y="1312926"/>
            <a:ext cx="3209548" cy="539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01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стартапы и технолог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46492" y="2175616"/>
            <a:ext cx="894118" cy="894118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 bwMode="auto">
          <a:xfrm>
            <a:off x="6270625" y="1306513"/>
            <a:ext cx="5627688" cy="4465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Объект 2"/>
          <p:cNvSpPr>
            <a:spLocks noGrp="1"/>
          </p:cNvSpPr>
          <p:nvPr>
            <p:ph sz="quarter" idx="11"/>
          </p:nvPr>
        </p:nvSpPr>
        <p:spPr bwMode="auto">
          <a:xfrm>
            <a:off x="1440610" y="2482151"/>
            <a:ext cx="3515951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TT Commons Pro Trial Variable Exp Normal Exp"/>
              </a:defRPr>
            </a:lvl1pPr>
          </a:lstStyle>
          <a:p>
            <a:pPr lvl="0"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 hasCustomPrompt="1"/>
          </p:nvPr>
        </p:nvSpPr>
        <p:spPr bwMode="auto">
          <a:xfrm>
            <a:off x="1440610" y="2898284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T Commons Pro Trial Variable Exp Normal Exp"/>
              </a:defRPr>
            </a:lvl1pPr>
          </a:lstStyle>
          <a:p>
            <a:pPr lvl="0">
              <a:defRPr/>
            </a:pPr>
            <a:r>
              <a:rPr lang="ru-RU"/>
              <a:t>Название секции</a:t>
            </a:r>
            <a:endParaRPr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0A5BFDE7-5BC8-16E9-99B9-3D075E5A1B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6100" y="4108450"/>
            <a:ext cx="4857750" cy="166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latin typeface="TT Commons Pro Trial Variable Exp Normal ExtraBlack Thin" panose="020B0103030102020204" pitchFamily="34" charset="0"/>
              </a:defRPr>
            </a:lvl1pPr>
          </a:lstStyle>
          <a:p>
            <a:pPr lvl="0"/>
            <a:r>
              <a:rPr lang="ru-RU" dirty="0"/>
              <a:t>НАЗВАНИЕ ДОКЛАДА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итульный слайд разработ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46492" y="2175616"/>
            <a:ext cx="894118" cy="894118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 bwMode="auto">
          <a:xfrm>
            <a:off x="6270625" y="1306513"/>
            <a:ext cx="5627688" cy="4465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Объект 2"/>
          <p:cNvSpPr>
            <a:spLocks noGrp="1"/>
          </p:cNvSpPr>
          <p:nvPr>
            <p:ph sz="quarter" idx="11"/>
          </p:nvPr>
        </p:nvSpPr>
        <p:spPr bwMode="auto">
          <a:xfrm>
            <a:off x="1440610" y="2482151"/>
            <a:ext cx="3515951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TT Commons Pro Trial Variable Exp Normal Exp"/>
              </a:defRPr>
            </a:lvl1pPr>
          </a:lstStyle>
          <a:p>
            <a:pPr lvl="0">
              <a:defRPr/>
            </a:pPr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quarter" idx="12" hasCustomPrompt="1"/>
          </p:nvPr>
        </p:nvSpPr>
        <p:spPr bwMode="auto">
          <a:xfrm>
            <a:off x="1440610" y="2898284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T Commons Pro Trial Variable Exp Normal Exp"/>
              </a:defRPr>
            </a:lvl1pPr>
          </a:lstStyle>
          <a:p>
            <a:pPr lvl="0">
              <a:defRPr/>
            </a:pPr>
            <a:r>
              <a:rPr lang="ru-RU"/>
              <a:t>Название секции</a:t>
            </a:r>
            <a:endParaRPr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A20C9424-A78C-FD65-DBB5-F890F60B89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6100" y="4108450"/>
            <a:ext cx="4857750" cy="166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latin typeface="TT Commons Pro Trial Variable Exp Normal ExtraBlack Thin" panose="020B0103030102020204" pitchFamily="34" charset="0"/>
              </a:defRPr>
            </a:lvl1pPr>
          </a:lstStyle>
          <a:p>
            <a:pPr lvl="0"/>
            <a:r>
              <a:rPr lang="ru-RU" dirty="0"/>
              <a:t>НАЗВАНИЕ ДОКЛАДА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Титульный слайд дизайн и контен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46492" y="2175616"/>
            <a:ext cx="894118" cy="894118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 bwMode="auto">
          <a:xfrm>
            <a:off x="6270625" y="1306513"/>
            <a:ext cx="5627688" cy="4465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Объект 2"/>
          <p:cNvSpPr>
            <a:spLocks noGrp="1"/>
          </p:cNvSpPr>
          <p:nvPr>
            <p:ph sz="quarter" idx="11"/>
          </p:nvPr>
        </p:nvSpPr>
        <p:spPr bwMode="auto">
          <a:xfrm>
            <a:off x="1440610" y="2482151"/>
            <a:ext cx="3515951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TT Commons Pro Trial Variable Exp Normal Exp"/>
              </a:defRPr>
            </a:lvl1pPr>
          </a:lstStyle>
          <a:p>
            <a:pPr lvl="0">
              <a:defRPr/>
            </a:pPr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quarter" idx="12" hasCustomPrompt="1"/>
          </p:nvPr>
        </p:nvSpPr>
        <p:spPr bwMode="auto">
          <a:xfrm>
            <a:off x="1440610" y="2898284"/>
            <a:ext cx="3301207" cy="281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T Commons Pro Trial Variable Exp Normal Exp"/>
              </a:defRPr>
            </a:lvl1pPr>
          </a:lstStyle>
          <a:p>
            <a:pPr lvl="0">
              <a:defRPr/>
            </a:pPr>
            <a:r>
              <a:rPr lang="ru-RU"/>
              <a:t>Название секции</a:t>
            </a:r>
            <a:endParaRPr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212B5C00-3E90-CDAC-C588-DDBD0F6249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6100" y="4108450"/>
            <a:ext cx="4857750" cy="166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latin typeface="TT Commons Pro Trial Variable Exp Normal ExtraBlack Thin" panose="020B0103030102020204" pitchFamily="34" charset="0"/>
              </a:defRPr>
            </a:lvl1pPr>
          </a:lstStyle>
          <a:p>
            <a:pPr lvl="0"/>
            <a:r>
              <a:rPr lang="ru-RU" dirty="0"/>
              <a:t>НАЗВАНИЕ ДОКЛАДА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latin typeface="TT Commons Pro Trial Variable Exp Normal ExtraBlack Exp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лавная мысль, разделитель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latin typeface="TT Commons Pro Trial Variable Exp Normal ExtraBlack Exp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64023" y="1386859"/>
            <a:ext cx="469752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T COMMONS PRO TRIAL VARIABLE R"/>
              </a:defRPr>
            </a:lvl1pPr>
          </a:lstStyle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38200" y="6236098"/>
            <a:ext cx="1936376" cy="3028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H="1">
            <a:off x="838198" y="1070532"/>
            <a:ext cx="5831541" cy="4716934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 bwMode="auto">
          <a:xfrm>
            <a:off x="6907212" y="1069975"/>
            <a:ext cx="4446587" cy="471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latin typeface="TT Commons Pro Trial Variable Exp Normal Normal Thin"/>
              </a:defRPr>
            </a:lvl1pPr>
          </a:lstStyle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264022" y="1386859"/>
            <a:ext cx="9430481" cy="161475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TT COMMONS PRO TRIAL VARIABLE R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38FC536-6B6D-B94F-AC8A-F4FF2352C432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610600" y="5839818"/>
            <a:ext cx="1936376" cy="3028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H="1">
            <a:off x="838198" y="705407"/>
            <a:ext cx="10515601" cy="56509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94502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ACED24B-EE90-E031-6BE5-5D7EB20F89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40610" y="2482151"/>
            <a:ext cx="3785814" cy="281048"/>
          </a:xfrm>
        </p:spPr>
        <p:txBody>
          <a:bodyPr/>
          <a:lstStyle/>
          <a:p>
            <a:r>
              <a:rPr lang="ru-RU" dirty="0"/>
              <a:t>Алексей Плетнёв / АО «Базис-Центр+»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7FE799-0D9B-2EE4-D1AE-8959BE10CC6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C414E0-AA13-3636-C7BA-5543D5BCE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312" y="3678669"/>
            <a:ext cx="5191311" cy="2480608"/>
          </a:xfrm>
        </p:spPr>
        <p:txBody>
          <a:bodyPr/>
          <a:lstStyle/>
          <a:p>
            <a:r>
              <a:rPr lang="ru-RU" dirty="0"/>
              <a:t>Как готовить </a:t>
            </a:r>
            <a:r>
              <a:rPr lang="ru-RU" dirty="0" err="1"/>
              <a:t>геораспределённый</a:t>
            </a:r>
            <a:r>
              <a:rPr lang="ru-RU" dirty="0"/>
              <a:t> </a:t>
            </a:r>
            <a:r>
              <a:rPr lang="en-US" dirty="0"/>
              <a:t>M</a:t>
            </a:r>
            <a:r>
              <a:rPr lang="ru-RU" dirty="0" err="1"/>
              <a:t>ulti</a:t>
            </a:r>
            <a:r>
              <a:rPr lang="ru-RU" dirty="0"/>
              <a:t>-</a:t>
            </a:r>
            <a:r>
              <a:rPr lang="en-US" dirty="0"/>
              <a:t>M</a:t>
            </a:r>
            <a:r>
              <a:rPr lang="ru-RU" dirty="0" err="1"/>
              <a:t>aster</a:t>
            </a:r>
            <a:r>
              <a:rPr lang="ru-RU" dirty="0"/>
              <a:t> кластер MySQL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A053D89-C4FA-B94B-51CD-DCB1A206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7" y="654269"/>
            <a:ext cx="5549462" cy="554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8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11</a:t>
            </a:fld>
            <a:endParaRPr lang="ru-RU"/>
          </a:p>
        </p:txBody>
      </p:sp>
      <p:pic>
        <p:nvPicPr>
          <p:cNvPr id="6146" name="Picture 2" descr="MySQL :: MySQL Cluster 7.4.5 Released">
            <a:extLst>
              <a:ext uri="{FF2B5EF4-FFF2-40B4-BE49-F238E27FC236}">
                <a16:creationId xmlns:a16="http://schemas.microsoft.com/office/drawing/2014/main" id="{361E1BFB-4479-7663-7AF1-65759582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8" y="329242"/>
            <a:ext cx="11184743" cy="46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A1FEA-8C80-D49D-D1B3-7FF74CA6DBFA}"/>
              </a:ext>
            </a:extLst>
          </p:cNvPr>
          <p:cNvSpPr txBox="1"/>
          <p:nvPr/>
        </p:nvSpPr>
        <p:spPr bwMode="auto">
          <a:xfrm>
            <a:off x="6290093" y="1814981"/>
            <a:ext cx="4641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MULTI-MASTER</a:t>
            </a:r>
          </a:p>
        </p:txBody>
      </p:sp>
    </p:spTree>
    <p:extLst>
      <p:ext uri="{BB962C8B-B14F-4D97-AF65-F5344CB8AC3E}">
        <p14:creationId xmlns:p14="http://schemas.microsoft.com/office/powerpoint/2010/main" val="257361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12</a:t>
            </a:fld>
            <a:endParaRPr lang="ru-RU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52D70E9-0B6D-513A-AB42-499D0D60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98" y="4559987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8C47D4-4DC5-5A6D-9B88-F115B680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92" y="919376"/>
            <a:ext cx="2529301" cy="2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E8F00-629C-1860-753D-E5A5358C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2" y="63969"/>
            <a:ext cx="2727069" cy="22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0B74CA9-5B04-7170-F5A0-D848D5F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20" y="1274242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8D33D32-7802-54A3-1274-FEAB0FC8512E}"/>
              </a:ext>
            </a:extLst>
          </p:cNvPr>
          <p:cNvCxnSpPr>
            <a:cxnSpLocks/>
          </p:cNvCxnSpPr>
          <p:nvPr/>
        </p:nvCxnSpPr>
        <p:spPr>
          <a:xfrm flipV="1">
            <a:off x="3175398" y="1333856"/>
            <a:ext cx="2215309" cy="80313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8F450ECB-7F3C-EC78-A4F2-BB7A8BBC46C6}"/>
              </a:ext>
            </a:extLst>
          </p:cNvPr>
          <p:cNvSpPr/>
          <p:nvPr/>
        </p:nvSpPr>
        <p:spPr>
          <a:xfrm>
            <a:off x="72855" y="2867661"/>
            <a:ext cx="2499499" cy="688068"/>
          </a:xfrm>
          <a:prstGeom prst="wedgeRoundRectCallout">
            <a:avLst>
              <a:gd name="adj1" fmla="val 33490"/>
              <a:gd name="adj2" fmla="val -6845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49CBE-E611-EDBE-E7C0-EF36F0936E5F}"/>
              </a:ext>
            </a:extLst>
          </p:cNvPr>
          <p:cNvSpPr txBox="1"/>
          <p:nvPr/>
        </p:nvSpPr>
        <p:spPr>
          <a:xfrm>
            <a:off x="138901" y="2909397"/>
            <a:ext cx="25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Московская область, </a:t>
            </a:r>
          </a:p>
          <a:p>
            <a:r>
              <a:rPr lang="ru-RU" dirty="0"/>
              <a:t>г. Коломна</a:t>
            </a:r>
            <a:endParaRPr lang="en-US" dirty="0"/>
          </a:p>
        </p:txBody>
      </p:sp>
      <p:sp>
        <p:nvSpPr>
          <p:cNvPr id="12" name="Облачко с текстом: прямоугольное со скругленными углами 11">
            <a:extLst>
              <a:ext uri="{FF2B5EF4-FFF2-40B4-BE49-F238E27FC236}">
                <a16:creationId xmlns:a16="http://schemas.microsoft.com/office/drawing/2014/main" id="{67006B5E-46B9-0EB9-0526-5B480C804F9D}"/>
              </a:ext>
            </a:extLst>
          </p:cNvPr>
          <p:cNvSpPr/>
          <p:nvPr/>
        </p:nvSpPr>
        <p:spPr>
          <a:xfrm>
            <a:off x="10286987" y="1704438"/>
            <a:ext cx="1775725" cy="798362"/>
          </a:xfrm>
          <a:prstGeom prst="wedgeRoundRectCallout">
            <a:avLst>
              <a:gd name="adj1" fmla="val -67175"/>
              <a:gd name="adj2" fmla="val -31541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118A8-C151-16C5-845A-6C519BC510AF}"/>
              </a:ext>
            </a:extLst>
          </p:cNvPr>
          <p:cNvSpPr txBox="1"/>
          <p:nvPr/>
        </p:nvSpPr>
        <p:spPr>
          <a:xfrm>
            <a:off x="10625199" y="192216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Тольятти</a:t>
            </a:r>
            <a:endParaRPr lang="en-US" dirty="0"/>
          </a:p>
        </p:txBody>
      </p:sp>
      <p:sp>
        <p:nvSpPr>
          <p:cNvPr id="14" name="Облачко с текстом: прямоугольное со скругленными углами 13">
            <a:extLst>
              <a:ext uri="{FF2B5EF4-FFF2-40B4-BE49-F238E27FC236}">
                <a16:creationId xmlns:a16="http://schemas.microsoft.com/office/drawing/2014/main" id="{BD89DEDE-1B73-F7A4-42A2-0843FC8D2F56}"/>
              </a:ext>
            </a:extLst>
          </p:cNvPr>
          <p:cNvSpPr/>
          <p:nvPr/>
        </p:nvSpPr>
        <p:spPr>
          <a:xfrm>
            <a:off x="1789010" y="5038920"/>
            <a:ext cx="2806466" cy="1078163"/>
          </a:xfrm>
          <a:prstGeom prst="wedgeRoundRectCallout">
            <a:avLst>
              <a:gd name="adj1" fmla="val 57968"/>
              <a:gd name="adj2" fmla="val -77213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58F3C-FD4E-A241-69CC-3533688B0846}"/>
              </a:ext>
            </a:extLst>
          </p:cNvPr>
          <p:cNvSpPr txBox="1"/>
          <p:nvPr/>
        </p:nvSpPr>
        <p:spPr>
          <a:xfrm>
            <a:off x="2101188" y="5116336"/>
            <a:ext cx="237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48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2775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16" name="Облачко с текстом: прямоугольное со скругленными углами 15">
            <a:extLst>
              <a:ext uri="{FF2B5EF4-FFF2-40B4-BE49-F238E27FC236}">
                <a16:creationId xmlns:a16="http://schemas.microsoft.com/office/drawing/2014/main" id="{03A914A5-E8FD-2B63-80E2-A6382356EE77}"/>
              </a:ext>
            </a:extLst>
          </p:cNvPr>
          <p:cNvSpPr/>
          <p:nvPr/>
        </p:nvSpPr>
        <p:spPr>
          <a:xfrm>
            <a:off x="2988646" y="81276"/>
            <a:ext cx="2329394" cy="1175163"/>
          </a:xfrm>
          <a:prstGeom prst="wedgeRoundRectCallout">
            <a:avLst>
              <a:gd name="adj1" fmla="val -5571"/>
              <a:gd name="adj2" fmla="val 93298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CF6815-AABB-8BBA-CB08-784530086C4F}"/>
              </a:ext>
            </a:extLst>
          </p:cNvPr>
          <p:cNvSpPr txBox="1"/>
          <p:nvPr/>
        </p:nvSpPr>
        <p:spPr>
          <a:xfrm>
            <a:off x="3028464" y="205904"/>
            <a:ext cx="237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19 мс.</a:t>
            </a:r>
          </a:p>
          <a:p>
            <a:r>
              <a:rPr lang="ru-RU" dirty="0"/>
              <a:t>Расстояние 600 км.</a:t>
            </a:r>
            <a:endParaRPr lang="en-US" dirty="0"/>
          </a:p>
        </p:txBody>
      </p:sp>
      <p:sp>
        <p:nvSpPr>
          <p:cNvPr id="18" name="Облачко с текстом: прямоугольное со скругленными углами 17">
            <a:extLst>
              <a:ext uri="{FF2B5EF4-FFF2-40B4-BE49-F238E27FC236}">
                <a16:creationId xmlns:a16="http://schemas.microsoft.com/office/drawing/2014/main" id="{D9F267DD-F0D0-A3BB-CD29-0DEEBA31C31E}"/>
              </a:ext>
            </a:extLst>
          </p:cNvPr>
          <p:cNvSpPr/>
          <p:nvPr/>
        </p:nvSpPr>
        <p:spPr>
          <a:xfrm>
            <a:off x="9236283" y="3356169"/>
            <a:ext cx="2708752" cy="1078162"/>
          </a:xfrm>
          <a:prstGeom prst="wedgeRoundRectCallout">
            <a:avLst>
              <a:gd name="adj1" fmla="val -81546"/>
              <a:gd name="adj2" fmla="val -5422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68FD19-95E3-0377-7B48-06C9B93A2A14}"/>
              </a:ext>
            </a:extLst>
          </p:cNvPr>
          <p:cNvSpPr txBox="1"/>
          <p:nvPr/>
        </p:nvSpPr>
        <p:spPr>
          <a:xfrm>
            <a:off x="9440983" y="3443444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43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2140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21" name="Облачко с текстом: прямоугольное со скругленными углами 20">
            <a:extLst>
              <a:ext uri="{FF2B5EF4-FFF2-40B4-BE49-F238E27FC236}">
                <a16:creationId xmlns:a16="http://schemas.microsoft.com/office/drawing/2014/main" id="{4D4E93B3-B5B4-65F5-4AF2-A705ECE18528}"/>
              </a:ext>
            </a:extLst>
          </p:cNvPr>
          <p:cNvSpPr/>
          <p:nvPr/>
        </p:nvSpPr>
        <p:spPr>
          <a:xfrm>
            <a:off x="6970048" y="74869"/>
            <a:ext cx="1775725" cy="691970"/>
          </a:xfrm>
          <a:prstGeom prst="wedgeRoundRectCallout">
            <a:avLst>
              <a:gd name="adj1" fmla="val -61786"/>
              <a:gd name="adj2" fmla="val 1507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193EF-A5CF-BBCE-9524-4D4E4BE67CA4}"/>
              </a:ext>
            </a:extLst>
          </p:cNvPr>
          <p:cNvSpPr txBox="1"/>
          <p:nvPr/>
        </p:nvSpPr>
        <p:spPr>
          <a:xfrm>
            <a:off x="7427343" y="20590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Казань</a:t>
            </a:r>
            <a:endParaRPr lang="en-US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5351000-E755-7968-E780-23F40259FE24}"/>
              </a:ext>
            </a:extLst>
          </p:cNvPr>
          <p:cNvCxnSpPr>
            <a:cxnSpLocks/>
          </p:cNvCxnSpPr>
          <p:nvPr/>
        </p:nvCxnSpPr>
        <p:spPr>
          <a:xfrm>
            <a:off x="2818541" y="2779828"/>
            <a:ext cx="2499499" cy="24832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Облачко с текстом: прямоугольное со скругленными углами 23">
            <a:extLst>
              <a:ext uri="{FF2B5EF4-FFF2-40B4-BE49-F238E27FC236}">
                <a16:creationId xmlns:a16="http://schemas.microsoft.com/office/drawing/2014/main" id="{A1E81C6A-442F-6B1D-97CC-7C3A50250616}"/>
              </a:ext>
            </a:extLst>
          </p:cNvPr>
          <p:cNvSpPr/>
          <p:nvPr/>
        </p:nvSpPr>
        <p:spPr>
          <a:xfrm>
            <a:off x="7094941" y="5836918"/>
            <a:ext cx="1804511" cy="798362"/>
          </a:xfrm>
          <a:prstGeom prst="wedgeRoundRectCallout">
            <a:avLst>
              <a:gd name="adj1" fmla="val -71300"/>
              <a:gd name="adj2" fmla="val -23550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59ED8-3E7E-89B7-2E5F-44B54CD5897D}"/>
              </a:ext>
            </a:extLst>
          </p:cNvPr>
          <p:cNvSpPr txBox="1"/>
          <p:nvPr/>
        </p:nvSpPr>
        <p:spPr>
          <a:xfrm>
            <a:off x="7276990" y="6026151"/>
            <a:ext cx="162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Новосибирск</a:t>
            </a:r>
            <a:endParaRPr lang="en-US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AE446A3-0B8F-6DA1-0722-7F7B9C75C240}"/>
              </a:ext>
            </a:extLst>
          </p:cNvPr>
          <p:cNvCxnSpPr>
            <a:cxnSpLocks/>
          </p:cNvCxnSpPr>
          <p:nvPr/>
        </p:nvCxnSpPr>
        <p:spPr>
          <a:xfrm flipV="1">
            <a:off x="6679377" y="3067275"/>
            <a:ext cx="1894787" cy="22518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4725351-EEED-08EA-C7EC-A042D75CC81B}"/>
              </a:ext>
            </a:extLst>
          </p:cNvPr>
          <p:cNvCxnSpPr>
            <a:cxnSpLocks/>
          </p:cNvCxnSpPr>
          <p:nvPr/>
        </p:nvCxnSpPr>
        <p:spPr>
          <a:xfrm flipH="1" flipV="1">
            <a:off x="6835360" y="1196317"/>
            <a:ext cx="1784289" cy="8181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946FD8A-17ED-31D3-9AD2-1F5586BA5096}"/>
              </a:ext>
            </a:extLst>
          </p:cNvPr>
          <p:cNvCxnSpPr>
            <a:cxnSpLocks/>
          </p:cNvCxnSpPr>
          <p:nvPr/>
        </p:nvCxnSpPr>
        <p:spPr>
          <a:xfrm flipH="1" flipV="1">
            <a:off x="5787232" y="2046993"/>
            <a:ext cx="64354" cy="27498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370F977-280C-B81B-C646-0291DD3CBCBC}"/>
              </a:ext>
            </a:extLst>
          </p:cNvPr>
          <p:cNvCxnSpPr>
            <a:cxnSpLocks/>
          </p:cNvCxnSpPr>
          <p:nvPr/>
        </p:nvCxnSpPr>
        <p:spPr>
          <a:xfrm>
            <a:off x="3175398" y="2391013"/>
            <a:ext cx="5398766" cy="8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Облачко с текстом: прямоугольное со скругленными углами 29">
            <a:extLst>
              <a:ext uri="{FF2B5EF4-FFF2-40B4-BE49-F238E27FC236}">
                <a16:creationId xmlns:a16="http://schemas.microsoft.com/office/drawing/2014/main" id="{F1F06548-D3B3-3E77-6486-3B7EC1684921}"/>
              </a:ext>
            </a:extLst>
          </p:cNvPr>
          <p:cNvSpPr/>
          <p:nvPr/>
        </p:nvSpPr>
        <p:spPr>
          <a:xfrm>
            <a:off x="7923120" y="4596519"/>
            <a:ext cx="2708752" cy="1078162"/>
          </a:xfrm>
          <a:prstGeom prst="wedgeRoundRectCallout">
            <a:avLst>
              <a:gd name="adj1" fmla="val -99210"/>
              <a:gd name="adj2" fmla="val -254415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E4B042-6B66-EECE-0529-90413259B999}"/>
              </a:ext>
            </a:extLst>
          </p:cNvPr>
          <p:cNvSpPr txBox="1"/>
          <p:nvPr/>
        </p:nvSpPr>
        <p:spPr>
          <a:xfrm>
            <a:off x="8127820" y="4683794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24</a:t>
            </a:r>
            <a:r>
              <a:rPr lang="ru-RU" dirty="0"/>
              <a:t> </a:t>
            </a:r>
            <a:r>
              <a:rPr lang="ru-RU" dirty="0" err="1"/>
              <a:t>мс</a:t>
            </a:r>
            <a:r>
              <a:rPr lang="ru-RU" dirty="0"/>
              <a:t>.</a:t>
            </a:r>
          </a:p>
          <a:p>
            <a:r>
              <a:rPr lang="ru-RU" dirty="0"/>
              <a:t>Расстояние </a:t>
            </a:r>
            <a:r>
              <a:rPr lang="en-US" dirty="0"/>
              <a:t>710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32" name="Облачко с текстом: прямоугольное со скругленными углами 31">
            <a:extLst>
              <a:ext uri="{FF2B5EF4-FFF2-40B4-BE49-F238E27FC236}">
                <a16:creationId xmlns:a16="http://schemas.microsoft.com/office/drawing/2014/main" id="{9B91E476-1FEF-B753-886F-4D11078907A0}"/>
              </a:ext>
            </a:extLst>
          </p:cNvPr>
          <p:cNvSpPr/>
          <p:nvPr/>
        </p:nvSpPr>
        <p:spPr>
          <a:xfrm>
            <a:off x="1100422" y="3723288"/>
            <a:ext cx="2708752" cy="1078162"/>
          </a:xfrm>
          <a:prstGeom prst="wedgeRoundRectCallout">
            <a:avLst>
              <a:gd name="adj1" fmla="val 123745"/>
              <a:gd name="adj2" fmla="val -111420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B76E1E-FA2C-6C8D-C6C7-4EBC93DC33E1}"/>
              </a:ext>
            </a:extLst>
          </p:cNvPr>
          <p:cNvSpPr txBox="1"/>
          <p:nvPr/>
        </p:nvSpPr>
        <p:spPr>
          <a:xfrm>
            <a:off x="1321071" y="3802782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44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2130</a:t>
            </a:r>
            <a:r>
              <a:rPr lang="ru-RU" dirty="0"/>
              <a:t> км.</a:t>
            </a:r>
            <a:endParaRPr lang="en-US" dirty="0"/>
          </a:p>
        </p:txBody>
      </p:sp>
      <p:sp>
        <p:nvSpPr>
          <p:cNvPr id="34" name="Облачко с текстом: прямоугольное со скругленными углами 33">
            <a:extLst>
              <a:ext uri="{FF2B5EF4-FFF2-40B4-BE49-F238E27FC236}">
                <a16:creationId xmlns:a16="http://schemas.microsoft.com/office/drawing/2014/main" id="{8C43027F-1A9C-9DCA-DB52-49464FFA2414}"/>
              </a:ext>
            </a:extLst>
          </p:cNvPr>
          <p:cNvSpPr/>
          <p:nvPr/>
        </p:nvSpPr>
        <p:spPr>
          <a:xfrm>
            <a:off x="8792237" y="340346"/>
            <a:ext cx="2601766" cy="1078162"/>
          </a:xfrm>
          <a:prstGeom prst="wedgeRoundRectCallout">
            <a:avLst>
              <a:gd name="adj1" fmla="val -87434"/>
              <a:gd name="adj2" fmla="val 7003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98B18-0B3E-9BEF-79B8-F4C42009DB8A}"/>
              </a:ext>
            </a:extLst>
          </p:cNvPr>
          <p:cNvSpPr txBox="1"/>
          <p:nvPr/>
        </p:nvSpPr>
        <p:spPr>
          <a:xfrm>
            <a:off x="8996937" y="427621"/>
            <a:ext cx="2397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Линк 1 </a:t>
            </a:r>
            <a:r>
              <a:rPr lang="en-US" dirty="0"/>
              <a:t>Gbps</a:t>
            </a:r>
            <a:endParaRPr lang="ru-RU" dirty="0"/>
          </a:p>
          <a:p>
            <a:r>
              <a:rPr lang="ru-RU" dirty="0"/>
              <a:t>Средний </a:t>
            </a:r>
            <a:r>
              <a:rPr lang="ru-RU" dirty="0" err="1"/>
              <a:t>пинг</a:t>
            </a:r>
            <a:r>
              <a:rPr lang="ru-RU" dirty="0"/>
              <a:t> </a:t>
            </a:r>
            <a:r>
              <a:rPr lang="en-US" dirty="0"/>
              <a:t>15</a:t>
            </a:r>
            <a:r>
              <a:rPr lang="ru-RU" dirty="0"/>
              <a:t> мс.</a:t>
            </a:r>
          </a:p>
          <a:p>
            <a:r>
              <a:rPr lang="ru-RU" dirty="0"/>
              <a:t>Расстояние </a:t>
            </a:r>
            <a:r>
              <a:rPr lang="en-US" dirty="0"/>
              <a:t>275</a:t>
            </a:r>
            <a:r>
              <a:rPr lang="ru-RU" dirty="0"/>
              <a:t> км.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13</a:t>
            </a:fld>
            <a:endParaRPr lang="ru-RU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52D70E9-0B6D-513A-AB42-499D0D60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98" y="4559987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8C47D4-4DC5-5A6D-9B88-F115B680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92" y="919376"/>
            <a:ext cx="2529301" cy="2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E8F00-629C-1860-753D-E5A5358C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2" y="63969"/>
            <a:ext cx="2727069" cy="22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0B74CA9-5B04-7170-F5A0-D848D5F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20" y="1274242"/>
            <a:ext cx="2667539" cy="2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8D33D32-7802-54A3-1274-FEAB0FC8512E}"/>
              </a:ext>
            </a:extLst>
          </p:cNvPr>
          <p:cNvCxnSpPr>
            <a:cxnSpLocks/>
          </p:cNvCxnSpPr>
          <p:nvPr/>
        </p:nvCxnSpPr>
        <p:spPr>
          <a:xfrm flipV="1">
            <a:off x="3175398" y="1333856"/>
            <a:ext cx="2215309" cy="80313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8F450ECB-7F3C-EC78-A4F2-BB7A8BBC46C6}"/>
              </a:ext>
            </a:extLst>
          </p:cNvPr>
          <p:cNvSpPr/>
          <p:nvPr/>
        </p:nvSpPr>
        <p:spPr>
          <a:xfrm>
            <a:off x="84446" y="3226981"/>
            <a:ext cx="2499499" cy="923330"/>
          </a:xfrm>
          <a:prstGeom prst="wedgeRoundRectCallout">
            <a:avLst>
              <a:gd name="adj1" fmla="val 31104"/>
              <a:gd name="adj2" fmla="val -10182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49CBE-E611-EDBE-E7C0-EF36F0936E5F}"/>
              </a:ext>
            </a:extLst>
          </p:cNvPr>
          <p:cNvSpPr txBox="1"/>
          <p:nvPr/>
        </p:nvSpPr>
        <p:spPr>
          <a:xfrm>
            <a:off x="192553" y="3232677"/>
            <a:ext cx="252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Московская область, </a:t>
            </a:r>
          </a:p>
          <a:p>
            <a:r>
              <a:rPr lang="ru-RU" dirty="0"/>
              <a:t>г. Коломна</a:t>
            </a:r>
          </a:p>
          <a:p>
            <a:r>
              <a:rPr lang="ru-RU" dirty="0"/>
              <a:t>2 </a:t>
            </a:r>
            <a:r>
              <a:rPr lang="ru-RU" dirty="0" err="1"/>
              <a:t>ноды</a:t>
            </a:r>
            <a:endParaRPr lang="ru-RU" dirty="0"/>
          </a:p>
        </p:txBody>
      </p:sp>
      <p:sp>
        <p:nvSpPr>
          <p:cNvPr id="12" name="Облачко с текстом: прямоугольное со скругленными углами 11">
            <a:extLst>
              <a:ext uri="{FF2B5EF4-FFF2-40B4-BE49-F238E27FC236}">
                <a16:creationId xmlns:a16="http://schemas.microsoft.com/office/drawing/2014/main" id="{67006B5E-46B9-0EB9-0526-5B480C804F9D}"/>
              </a:ext>
            </a:extLst>
          </p:cNvPr>
          <p:cNvSpPr/>
          <p:nvPr/>
        </p:nvSpPr>
        <p:spPr>
          <a:xfrm>
            <a:off x="10286987" y="1704438"/>
            <a:ext cx="1775725" cy="798362"/>
          </a:xfrm>
          <a:prstGeom prst="wedgeRoundRectCallout">
            <a:avLst>
              <a:gd name="adj1" fmla="val -67175"/>
              <a:gd name="adj2" fmla="val -31541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118A8-C151-16C5-845A-6C519BC510AF}"/>
              </a:ext>
            </a:extLst>
          </p:cNvPr>
          <p:cNvSpPr txBox="1"/>
          <p:nvPr/>
        </p:nvSpPr>
        <p:spPr>
          <a:xfrm>
            <a:off x="10644800" y="1780453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Тольятти</a:t>
            </a:r>
          </a:p>
          <a:p>
            <a:r>
              <a:rPr lang="ru-RU" dirty="0"/>
              <a:t>1 </a:t>
            </a:r>
            <a:r>
              <a:rPr lang="ru-RU" dirty="0" err="1"/>
              <a:t>нода</a:t>
            </a:r>
            <a:endParaRPr lang="en-US" dirty="0"/>
          </a:p>
        </p:txBody>
      </p:sp>
      <p:sp>
        <p:nvSpPr>
          <p:cNvPr id="21" name="Облачко с текстом: прямоугольное со скругленными углами 20">
            <a:extLst>
              <a:ext uri="{FF2B5EF4-FFF2-40B4-BE49-F238E27FC236}">
                <a16:creationId xmlns:a16="http://schemas.microsoft.com/office/drawing/2014/main" id="{4D4E93B3-B5B4-65F5-4AF2-A705ECE18528}"/>
              </a:ext>
            </a:extLst>
          </p:cNvPr>
          <p:cNvSpPr/>
          <p:nvPr/>
        </p:nvSpPr>
        <p:spPr>
          <a:xfrm>
            <a:off x="6970048" y="74869"/>
            <a:ext cx="1775725" cy="691970"/>
          </a:xfrm>
          <a:prstGeom prst="wedgeRoundRectCallout">
            <a:avLst>
              <a:gd name="adj1" fmla="val -61786"/>
              <a:gd name="adj2" fmla="val 15072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193EF-A5CF-BBCE-9524-4D4E4BE67CA4}"/>
              </a:ext>
            </a:extLst>
          </p:cNvPr>
          <p:cNvSpPr txBox="1"/>
          <p:nvPr/>
        </p:nvSpPr>
        <p:spPr>
          <a:xfrm>
            <a:off x="7427343" y="108746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Казань</a:t>
            </a:r>
          </a:p>
          <a:p>
            <a:r>
              <a:rPr lang="ru-RU" dirty="0"/>
              <a:t>1 </a:t>
            </a:r>
            <a:r>
              <a:rPr lang="ru-RU" dirty="0" err="1"/>
              <a:t>нода</a:t>
            </a:r>
            <a:endParaRPr lang="en-US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5351000-E755-7968-E780-23F40259FE24}"/>
              </a:ext>
            </a:extLst>
          </p:cNvPr>
          <p:cNvCxnSpPr>
            <a:cxnSpLocks/>
          </p:cNvCxnSpPr>
          <p:nvPr/>
        </p:nvCxnSpPr>
        <p:spPr>
          <a:xfrm>
            <a:off x="2818541" y="2779828"/>
            <a:ext cx="2499499" cy="24832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Облачко с текстом: прямоугольное со скругленными углами 23">
            <a:extLst>
              <a:ext uri="{FF2B5EF4-FFF2-40B4-BE49-F238E27FC236}">
                <a16:creationId xmlns:a16="http://schemas.microsoft.com/office/drawing/2014/main" id="{A1E81C6A-442F-6B1D-97CC-7C3A50250616}"/>
              </a:ext>
            </a:extLst>
          </p:cNvPr>
          <p:cNvSpPr/>
          <p:nvPr/>
        </p:nvSpPr>
        <p:spPr>
          <a:xfrm>
            <a:off x="7094941" y="5836918"/>
            <a:ext cx="1804511" cy="798362"/>
          </a:xfrm>
          <a:prstGeom prst="wedgeRoundRectCallout">
            <a:avLst>
              <a:gd name="adj1" fmla="val -71300"/>
              <a:gd name="adj2" fmla="val -23550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59ED8-3E7E-89B7-2E5F-44B54CD5897D}"/>
              </a:ext>
            </a:extLst>
          </p:cNvPr>
          <p:cNvSpPr txBox="1"/>
          <p:nvPr/>
        </p:nvSpPr>
        <p:spPr>
          <a:xfrm>
            <a:off x="7276990" y="5922241"/>
            <a:ext cx="162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Новосибирск</a:t>
            </a:r>
          </a:p>
          <a:p>
            <a:r>
              <a:rPr lang="ru-RU" dirty="0"/>
              <a:t>1 </a:t>
            </a:r>
            <a:r>
              <a:rPr lang="ru-RU" dirty="0" err="1"/>
              <a:t>нода</a:t>
            </a:r>
            <a:endParaRPr lang="en-US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AE446A3-0B8F-6DA1-0722-7F7B9C75C240}"/>
              </a:ext>
            </a:extLst>
          </p:cNvPr>
          <p:cNvCxnSpPr>
            <a:cxnSpLocks/>
          </p:cNvCxnSpPr>
          <p:nvPr/>
        </p:nvCxnSpPr>
        <p:spPr>
          <a:xfrm flipV="1">
            <a:off x="6679377" y="3067275"/>
            <a:ext cx="1894787" cy="22518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4725351-EEED-08EA-C7EC-A042D75CC81B}"/>
              </a:ext>
            </a:extLst>
          </p:cNvPr>
          <p:cNvCxnSpPr>
            <a:cxnSpLocks/>
          </p:cNvCxnSpPr>
          <p:nvPr/>
        </p:nvCxnSpPr>
        <p:spPr>
          <a:xfrm flipH="1" flipV="1">
            <a:off x="6835360" y="1196317"/>
            <a:ext cx="1784289" cy="8181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946FD8A-17ED-31D3-9AD2-1F5586BA5096}"/>
              </a:ext>
            </a:extLst>
          </p:cNvPr>
          <p:cNvCxnSpPr>
            <a:cxnSpLocks/>
          </p:cNvCxnSpPr>
          <p:nvPr/>
        </p:nvCxnSpPr>
        <p:spPr>
          <a:xfrm flipH="1" flipV="1">
            <a:off x="5787232" y="2046993"/>
            <a:ext cx="64354" cy="27498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370F977-280C-B81B-C646-0291DD3CBCBC}"/>
              </a:ext>
            </a:extLst>
          </p:cNvPr>
          <p:cNvCxnSpPr>
            <a:cxnSpLocks/>
          </p:cNvCxnSpPr>
          <p:nvPr/>
        </p:nvCxnSpPr>
        <p:spPr>
          <a:xfrm>
            <a:off x="3175398" y="2391013"/>
            <a:ext cx="5398766" cy="8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7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14</a:t>
            </a:fld>
            <a:endParaRPr lang="ru-RU"/>
          </a:p>
        </p:txBody>
      </p:sp>
      <p:pic>
        <p:nvPicPr>
          <p:cNvPr id="2" name="Picture 2" descr="300+ Free Database &amp; Data Images - Pixabay">
            <a:extLst>
              <a:ext uri="{FF2B5EF4-FFF2-40B4-BE49-F238E27FC236}">
                <a16:creationId xmlns:a16="http://schemas.microsoft.com/office/drawing/2014/main" id="{9BD18EFB-329F-DD35-7240-F10FD6B4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29" y="17614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5485AC-E288-0F7D-DC0E-65324CD12A43}"/>
              </a:ext>
            </a:extLst>
          </p:cNvPr>
          <p:cNvSpPr txBox="1"/>
          <p:nvPr/>
        </p:nvSpPr>
        <p:spPr bwMode="auto">
          <a:xfrm>
            <a:off x="1118308" y="4071165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3F19606E-4BB9-6B20-D088-4DF3BD18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7614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AF93E-7DF8-6926-95AF-0BF90006BCE4}"/>
              </a:ext>
            </a:extLst>
          </p:cNvPr>
          <p:cNvSpPr txBox="1"/>
          <p:nvPr/>
        </p:nvSpPr>
        <p:spPr bwMode="auto">
          <a:xfrm>
            <a:off x="8667800" y="4071165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E1B34744-2518-6EF9-B963-1D25F53E0360}"/>
              </a:ext>
            </a:extLst>
          </p:cNvPr>
          <p:cNvSpPr/>
          <p:nvPr/>
        </p:nvSpPr>
        <p:spPr>
          <a:xfrm>
            <a:off x="3747051" y="2478970"/>
            <a:ext cx="4642627" cy="8746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2FBF0-82B9-D661-9716-1F3BA102EA65}"/>
              </a:ext>
            </a:extLst>
          </p:cNvPr>
          <p:cNvSpPr txBox="1"/>
          <p:nvPr/>
        </p:nvSpPr>
        <p:spPr>
          <a:xfrm>
            <a:off x="4482285" y="2685458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REPLICATION (with lag)</a:t>
            </a:r>
          </a:p>
        </p:txBody>
      </p:sp>
    </p:spTree>
    <p:extLst>
      <p:ext uri="{BB962C8B-B14F-4D97-AF65-F5344CB8AC3E}">
        <p14:creationId xmlns:p14="http://schemas.microsoft.com/office/powerpoint/2010/main" val="429335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15</a:t>
            </a:fld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0AC600-B047-DB2F-5E1D-979BEF02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4" y="136525"/>
            <a:ext cx="11355731" cy="567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3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16</a:t>
            </a:fld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9DB6B6-1121-46C7-93E8-FE32FB4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" y="460512"/>
            <a:ext cx="10555357" cy="52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AC9FB7-C18B-F9E5-B407-A7CB223A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17" y="653362"/>
            <a:ext cx="8326565" cy="2189232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8A67AD6-ABD6-7FD8-E485-D027743203DA}"/>
              </a:ext>
            </a:extLst>
          </p:cNvPr>
          <p:cNvCxnSpPr>
            <a:cxnSpLocks/>
          </p:cNvCxnSpPr>
          <p:nvPr/>
        </p:nvCxnSpPr>
        <p:spPr>
          <a:xfrm>
            <a:off x="7255565" y="2842594"/>
            <a:ext cx="1083365" cy="11728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BD210B-A9CC-4B14-9CCA-3ACD0D01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127206"/>
            <a:ext cx="5890753" cy="12380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C1CAD5-F24E-CB6D-9530-CE36C8DA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8" y="3937319"/>
            <a:ext cx="5890751" cy="1920897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E43574-EC40-4111-8825-58010C8463A4}"/>
              </a:ext>
            </a:extLst>
          </p:cNvPr>
          <p:cNvCxnSpPr>
            <a:cxnSpLocks/>
          </p:cNvCxnSpPr>
          <p:nvPr/>
        </p:nvCxnSpPr>
        <p:spPr>
          <a:xfrm flipH="1">
            <a:off x="3886200" y="2842594"/>
            <a:ext cx="1699591" cy="16995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F3047-A2DD-57BB-B4B6-6F471AA6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9268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18</a:t>
            </a:fld>
            <a:endParaRPr lang="ru-RU"/>
          </a:p>
        </p:txBody>
      </p:sp>
      <p:sp>
        <p:nvSpPr>
          <p:cNvPr id="5" name="AutoShape 6" descr="Picture background">
            <a:extLst>
              <a:ext uri="{FF2B5EF4-FFF2-40B4-BE49-F238E27FC236}">
                <a16:creationId xmlns:a16="http://schemas.microsoft.com/office/drawing/2014/main" id="{C65CB1E5-E295-BE56-BFC7-A48D22238A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6B4D8-259D-CFB6-91ED-64809FE3A904}"/>
              </a:ext>
            </a:extLst>
          </p:cNvPr>
          <p:cNvSpPr txBox="1"/>
          <p:nvPr/>
        </p:nvSpPr>
        <p:spPr>
          <a:xfrm>
            <a:off x="3135093" y="2490281"/>
            <a:ext cx="59218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89A0F-12C2-1E68-1483-720F11090422}"/>
              </a:ext>
            </a:extLst>
          </p:cNvPr>
          <p:cNvSpPr txBox="1"/>
          <p:nvPr/>
        </p:nvSpPr>
        <p:spPr>
          <a:xfrm>
            <a:off x="4320912" y="5590618"/>
            <a:ext cx="7725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https://dev.mysql.com/doc/refman/8.4/en/group-replication-flow-control.html</a:t>
            </a:r>
          </a:p>
        </p:txBody>
      </p:sp>
    </p:spTree>
    <p:extLst>
      <p:ext uri="{BB962C8B-B14F-4D97-AF65-F5344CB8AC3E}">
        <p14:creationId xmlns:p14="http://schemas.microsoft.com/office/powerpoint/2010/main" val="103651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8902A8-F98E-1C01-8E67-C014833D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4" y="2075852"/>
            <a:ext cx="11949866" cy="135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5FDF9-88F2-BA74-A333-616BE28F9E49}"/>
              </a:ext>
            </a:extLst>
          </p:cNvPr>
          <p:cNvSpPr txBox="1"/>
          <p:nvPr/>
        </p:nvSpPr>
        <p:spPr>
          <a:xfrm>
            <a:off x="4135120" y="5605195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https://dev.mysql.com/doc/refman/8.4/en/group-replication-requirements.html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98BDB6-16C5-8A2B-7CA9-110C4C0ACAD2}"/>
              </a:ext>
            </a:extLst>
          </p:cNvPr>
          <p:cNvSpPr/>
          <p:nvPr/>
        </p:nvSpPr>
        <p:spPr>
          <a:xfrm>
            <a:off x="9530080" y="2075852"/>
            <a:ext cx="1727200" cy="22030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5880215" y="4081138"/>
            <a:ext cx="5758410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Делаю САПР «БАЗИС» с 2005 г.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Разработка САПР «БАЗИС» ведётся с 1987 года.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Штат компании 56 человек.</a:t>
            </a:r>
            <a:endParaRPr dirty="0"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3"/>
          </p:nvPr>
        </p:nvSpPr>
        <p:spPr>
          <a:xfrm>
            <a:off x="7192963" y="456814"/>
            <a:ext cx="3948112" cy="143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sz="5400" dirty="0"/>
              <a:t>АЛЕКСЕЙ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sz="5400" dirty="0"/>
              <a:t>ПЛЕТНЁВ</a:t>
            </a:r>
            <a:endParaRPr dirty="0"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4"/>
          </p:nvPr>
        </p:nvSpPr>
        <p:spPr>
          <a:xfrm>
            <a:off x="7192963" y="2060733"/>
            <a:ext cx="3948112" cy="43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b="1" dirty="0"/>
              <a:t>НАЧАЛЬНИК СЕКТОРА ИССЛЕДОВАНИЙ И РАЗРАБОТОК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b="1" dirty="0"/>
              <a:t>АО «БАЗИС-ЦЕНТР+»</a:t>
            </a:r>
            <a:endParaRPr dirty="0"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7"/>
          </p:nvPr>
        </p:nvSpPr>
        <p:spPr>
          <a:xfrm>
            <a:off x="1652452" y="3742692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 dirty="0"/>
              <a:t>БАЗЫ ДАННЫХ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949" y="3506548"/>
            <a:ext cx="810734" cy="81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8B1B3-8072-C0B1-DA80-2FAB8538411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5991" r="5991"/>
          <a:stretch/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21</a:t>
            </a:fld>
            <a:endParaRPr lang="ru-RU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FB81865-B118-FF88-E94E-8CFF481A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9" y="1476532"/>
            <a:ext cx="3924436" cy="11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5A77E-1439-2AFE-4006-E438CB2A9296}"/>
              </a:ext>
            </a:extLst>
          </p:cNvPr>
          <p:cNvSpPr txBox="1"/>
          <p:nvPr/>
        </p:nvSpPr>
        <p:spPr>
          <a:xfrm>
            <a:off x="5244457" y="1505148"/>
            <a:ext cx="110799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D30AAC-B6E4-DB42-DD06-DDC9D3D6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77" y="4114841"/>
            <a:ext cx="5890753" cy="1238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C0468-07F5-9D5A-9074-54F87BE078DD}"/>
              </a:ext>
            </a:extLst>
          </p:cNvPr>
          <p:cNvSpPr txBox="1"/>
          <p:nvPr/>
        </p:nvSpPr>
        <p:spPr>
          <a:xfrm>
            <a:off x="5417579" y="2807475"/>
            <a:ext cx="76174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</a:p>
        </p:txBody>
      </p:sp>
      <p:pic>
        <p:nvPicPr>
          <p:cNvPr id="13318" name="Picture 6" descr="Percona XtraDB Cluster 5.6.29-25.15 is now available">
            <a:extLst>
              <a:ext uri="{FF2B5EF4-FFF2-40B4-BE49-F238E27FC236}">
                <a16:creationId xmlns:a16="http://schemas.microsoft.com/office/drawing/2014/main" id="{9598F6E6-73BF-154D-DEEA-70A06EE5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545" y="1285965"/>
            <a:ext cx="4675963" cy="13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08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22</a:t>
            </a:fld>
            <a:endParaRPr lang="ru-RU"/>
          </a:p>
        </p:txBody>
      </p:sp>
      <p:pic>
        <p:nvPicPr>
          <p:cNvPr id="14340" name="Picture 4" descr="ClusterControl Reviews 2024: Details, Pricing, &amp; Features | G2">
            <a:extLst>
              <a:ext uri="{FF2B5EF4-FFF2-40B4-BE49-F238E27FC236}">
                <a16:creationId xmlns:a16="http://schemas.microsoft.com/office/drawing/2014/main" id="{FD8AFA7F-DF1D-908A-B98B-752B88F2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42" y="462181"/>
            <a:ext cx="8656716" cy="45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A56A5-23AA-EEBA-881F-ABC1D0EE1FFB}"/>
              </a:ext>
            </a:extLst>
          </p:cNvPr>
          <p:cNvSpPr txBox="1"/>
          <p:nvPr/>
        </p:nvSpPr>
        <p:spPr>
          <a:xfrm>
            <a:off x="6589643" y="5520395"/>
            <a:ext cx="5438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https://severalnines.com/clustercontrol</a:t>
            </a:r>
          </a:p>
        </p:txBody>
      </p:sp>
    </p:spTree>
    <p:extLst>
      <p:ext uri="{BB962C8B-B14F-4D97-AF65-F5344CB8AC3E}">
        <p14:creationId xmlns:p14="http://schemas.microsoft.com/office/powerpoint/2010/main" val="40562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027B86-0ABD-E150-8F3D-6A3DCDC0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136525"/>
            <a:ext cx="756390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1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DBD61F-A00B-C7A0-1B77-D49379FC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2" y="136525"/>
            <a:ext cx="10123515" cy="56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6ED80-861C-0A56-4445-A7F2F3BC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26" y="136525"/>
            <a:ext cx="11740747" cy="20506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9DD8D2-88F8-47AA-88D5-87784EF8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3" y="2309656"/>
            <a:ext cx="5982535" cy="22386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DC1A53-5066-B077-C064-6EF50DDE8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27" y="3551492"/>
            <a:ext cx="687801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26</a:t>
            </a:fld>
            <a:endParaRPr lang="ru-RU"/>
          </a:p>
        </p:txBody>
      </p:sp>
      <p:pic>
        <p:nvPicPr>
          <p:cNvPr id="15362" name="Picture 2" descr="Picture background">
            <a:extLst>
              <a:ext uri="{FF2B5EF4-FFF2-40B4-BE49-F238E27FC236}">
                <a16:creationId xmlns:a16="http://schemas.microsoft.com/office/drawing/2014/main" id="{B8D09DDE-4DB8-C563-A00D-CAF3F448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5" y="136525"/>
            <a:ext cx="10325570" cy="5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00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6BF426-B757-2354-819C-FBC19D56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41" y="136525"/>
            <a:ext cx="10176917" cy="59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D43F9-6ED6-6C47-CF9D-A1995E3E7890}"/>
              </a:ext>
            </a:extLst>
          </p:cNvPr>
          <p:cNvSpPr txBox="1"/>
          <p:nvPr/>
        </p:nvSpPr>
        <p:spPr>
          <a:xfrm>
            <a:off x="810739" y="2490281"/>
            <a:ext cx="1057052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Transaction ID (GTID)</a:t>
            </a:r>
          </a:p>
        </p:txBody>
      </p:sp>
    </p:spTree>
    <p:extLst>
      <p:ext uri="{BB962C8B-B14F-4D97-AF65-F5344CB8AC3E}">
        <p14:creationId xmlns:p14="http://schemas.microsoft.com/office/powerpoint/2010/main" val="53530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4CD03-69DC-AB25-9C29-243E164C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29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3FE0B-6C0B-0918-A225-3B37A0B2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5" y="352357"/>
            <a:ext cx="8921108" cy="5569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D950F-3329-8F2B-3861-A4FF7D904B7F}"/>
              </a:ext>
            </a:extLst>
          </p:cNvPr>
          <p:cNvSpPr txBox="1"/>
          <p:nvPr/>
        </p:nvSpPr>
        <p:spPr>
          <a:xfrm>
            <a:off x="3743326" y="5737606"/>
            <a:ext cx="824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https://galeracluster.com/library/documentation/certification-based-replication.html</a:t>
            </a:r>
          </a:p>
        </p:txBody>
      </p:sp>
    </p:spTree>
    <p:extLst>
      <p:ext uri="{BB962C8B-B14F-4D97-AF65-F5344CB8AC3E}">
        <p14:creationId xmlns:p14="http://schemas.microsoft.com/office/powerpoint/2010/main" val="4237422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30</a:t>
            </a:fld>
            <a:endParaRPr lang="ru-RU"/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EB16E747-B07D-E66A-5390-7E61E620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85" y="2060973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0+ Free Database &amp; Data Images - Pixabay">
            <a:extLst>
              <a:ext uri="{FF2B5EF4-FFF2-40B4-BE49-F238E27FC236}">
                <a16:creationId xmlns:a16="http://schemas.microsoft.com/office/drawing/2014/main" id="{7C01BC6F-6EF6-31E8-F8CD-07C10D2C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85" y="2060973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C13C9991-C824-E746-B4CB-E6EB1E63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85" y="2060972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Picture background">
            <a:extLst>
              <a:ext uri="{FF2B5EF4-FFF2-40B4-BE49-F238E27FC236}">
                <a16:creationId xmlns:a16="http://schemas.microsoft.com/office/drawing/2014/main" id="{FCF4F888-01CD-43AC-3B59-7EB49AFAF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D75C52-EB4B-325A-9CFB-1FC4AFE7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76600"/>
            <a:ext cx="1329177" cy="1282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6A28BF-36E9-2B95-BBFA-A8F778C69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76600"/>
            <a:ext cx="1329177" cy="12821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12FE52-AE15-920D-F5C2-C0F481F3F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3215844"/>
            <a:ext cx="1329177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8FC536-6B6D-B94F-AC8A-F4FF2352C432}" type="slidenum">
              <a:rPr lang="ru-RU"/>
              <a:t>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19648-566B-9CD1-48A4-3E14B1FB602B}"/>
              </a:ext>
            </a:extLst>
          </p:cNvPr>
          <p:cNvSpPr txBox="1"/>
          <p:nvPr/>
        </p:nvSpPr>
        <p:spPr>
          <a:xfrm>
            <a:off x="4718058" y="50689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37923-FD49-6DB5-DDD6-BAD22A8B3153}"/>
              </a:ext>
            </a:extLst>
          </p:cNvPr>
          <p:cNvSpPr txBox="1"/>
          <p:nvPr/>
        </p:nvSpPr>
        <p:spPr>
          <a:xfrm>
            <a:off x="1695127" y="2526195"/>
            <a:ext cx="2903359" cy="28007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</a:t>
            </a:r>
            <a:endParaRPr lang="ru-R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текстуры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7FA4E-C58D-05B9-C2F5-2F5A7FAE81D4}"/>
              </a:ext>
            </a:extLst>
          </p:cNvPr>
          <p:cNvSpPr txBox="1"/>
          <p:nvPr/>
        </p:nvSpPr>
        <p:spPr bwMode="auto">
          <a:xfrm>
            <a:off x="7131048" y="2526195"/>
            <a:ext cx="3828292" cy="28007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БД</a:t>
            </a:r>
          </a:p>
          <a:p>
            <a:pPr algn="ctr"/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метаданные</a:t>
            </a:r>
          </a:p>
          <a:p>
            <a:pPr algn="ctr"/>
            <a:r>
              <a:rPr lang="ru-RU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прочее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846994B-24CD-0D96-6AB2-C4AE313709EA}"/>
              </a:ext>
            </a:extLst>
          </p:cNvPr>
          <p:cNvCxnSpPr>
            <a:cxnSpLocks/>
          </p:cNvCxnSpPr>
          <p:nvPr/>
        </p:nvCxnSpPr>
        <p:spPr>
          <a:xfrm flipH="1">
            <a:off x="3985591" y="1356270"/>
            <a:ext cx="1053548" cy="105893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4C1D0D8-992E-F3E8-12B3-F150775E1522}"/>
              </a:ext>
            </a:extLst>
          </p:cNvPr>
          <p:cNvCxnSpPr>
            <a:cxnSpLocks/>
          </p:cNvCxnSpPr>
          <p:nvPr/>
        </p:nvCxnSpPr>
        <p:spPr bwMode="auto">
          <a:xfrm>
            <a:off x="6897757" y="1296213"/>
            <a:ext cx="1162878" cy="113887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2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7BF7D-58FF-4E1A-217F-CF66666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31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F261-1968-AB6A-C62E-B3198169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25" y="322117"/>
            <a:ext cx="10413950" cy="53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CBA39-6654-76B1-568F-06FC90D0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32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EAE79-2AD5-7F44-7C52-9CD6A3EE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" y="249382"/>
            <a:ext cx="10893802" cy="56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38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B07E2A-4516-F534-C298-722AB1F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40" y="136525"/>
            <a:ext cx="5508720" cy="60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B9314A-1BCB-E373-FC4E-367DD6B9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47" y="403950"/>
            <a:ext cx="3065105" cy="57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0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F9FB2-B657-DD1E-EBDF-1395040B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6" y="1409559"/>
            <a:ext cx="11374687" cy="31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2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8BA22C-55D2-F14E-BCED-634D5A0D0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4" y="3237869"/>
            <a:ext cx="11379671" cy="1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3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C06954-8CAE-FDB5-FC0D-758F6F35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09C268-0917-DBFB-22CC-0C52DFC5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5" y="2462806"/>
            <a:ext cx="11228189" cy="19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15B79D-E1A3-25F9-8F48-3F0BAFFD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60" y="2020188"/>
            <a:ext cx="11463480" cy="28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2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39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A04D9-5A56-B573-12D4-A5186110D54A}"/>
              </a:ext>
            </a:extLst>
          </p:cNvPr>
          <p:cNvSpPr txBox="1"/>
          <p:nvPr/>
        </p:nvSpPr>
        <p:spPr>
          <a:xfrm>
            <a:off x="4522492" y="2490281"/>
            <a:ext cx="314701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Majority</a:t>
            </a:r>
          </a:p>
        </p:txBody>
      </p:sp>
    </p:spTree>
    <p:extLst>
      <p:ext uri="{BB962C8B-B14F-4D97-AF65-F5344CB8AC3E}">
        <p14:creationId xmlns:p14="http://schemas.microsoft.com/office/powerpoint/2010/main" val="338326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6ED5-1593-A734-A907-25E1461E1274}"/>
              </a:ext>
            </a:extLst>
          </p:cNvPr>
          <p:cNvSpPr txBox="1"/>
          <p:nvPr/>
        </p:nvSpPr>
        <p:spPr>
          <a:xfrm>
            <a:off x="5066711" y="2490281"/>
            <a:ext cx="205857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174663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8FC536-6B6D-B94F-AC8A-F4FF2352C432}" type="slidenum">
              <a:rPr lang="ru-RU"/>
              <a:t>5</a:t>
            </a:fld>
            <a:endParaRPr lang="ru-RU"/>
          </a:p>
        </p:txBody>
      </p:sp>
      <p:pic>
        <p:nvPicPr>
          <p:cNvPr id="1026" name="Picture 2" descr="3,000+ Database Clipart Stock Illustrations, Royalty-Free ...">
            <a:extLst>
              <a:ext uri="{FF2B5EF4-FFF2-40B4-BE49-F238E27FC236}">
                <a16:creationId xmlns:a16="http://schemas.microsoft.com/office/drawing/2014/main" id="{3B4964F3-4BE9-70F3-D333-4224FD1A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04" y="456143"/>
            <a:ext cx="7589354" cy="54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41</a:t>
            </a:fld>
            <a:endParaRPr lang="ru-RU"/>
          </a:p>
        </p:txBody>
      </p:sp>
      <p:pic>
        <p:nvPicPr>
          <p:cNvPr id="18434" name="Picture 2" descr="Server Crash">
            <a:extLst>
              <a:ext uri="{FF2B5EF4-FFF2-40B4-BE49-F238E27FC236}">
                <a16:creationId xmlns:a16="http://schemas.microsoft.com/office/drawing/2014/main" id="{0F131BB1-0FCE-CF6C-5632-1DE0BA5C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01" y="564931"/>
            <a:ext cx="5741398" cy="572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42</a:t>
            </a:fld>
            <a:endParaRPr lang="ru-RU"/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EB16E747-B07D-E66A-5390-7E61E620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2" y="896739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0+ Free Database &amp; Data Images - Pixabay">
            <a:extLst>
              <a:ext uri="{FF2B5EF4-FFF2-40B4-BE49-F238E27FC236}">
                <a16:creationId xmlns:a16="http://schemas.microsoft.com/office/drawing/2014/main" id="{7C01BC6F-6EF6-31E8-F8CD-07C10D2C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71" y="896739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C13C9991-C824-E746-B4CB-E6EB1E63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2" y="360767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Picture background">
            <a:extLst>
              <a:ext uri="{FF2B5EF4-FFF2-40B4-BE49-F238E27FC236}">
                <a16:creationId xmlns:a16="http://schemas.microsoft.com/office/drawing/2014/main" id="{FCF4F888-01CD-43AC-3B59-7EB49AFAF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51086" y="21123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D75C52-EB4B-325A-9CFB-1FC4AFE7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27" y="2112366"/>
            <a:ext cx="1329177" cy="1282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6A28BF-36E9-2B95-BBFA-A8F778C69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886" y="2112366"/>
            <a:ext cx="1329177" cy="12821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12FE52-AE15-920D-F5C2-C0F481F3F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27" y="4762542"/>
            <a:ext cx="1329177" cy="1282148"/>
          </a:xfrm>
          <a:prstGeom prst="rect">
            <a:avLst/>
          </a:prstGeom>
        </p:spPr>
      </p:pic>
      <p:pic>
        <p:nvPicPr>
          <p:cNvPr id="2" name="Picture 2" descr="300+ Free Database &amp; Data Images - Pixabay">
            <a:extLst>
              <a:ext uri="{FF2B5EF4-FFF2-40B4-BE49-F238E27FC236}">
                <a16:creationId xmlns:a16="http://schemas.microsoft.com/office/drawing/2014/main" id="{D0D4575B-CD65-FB00-4ACB-4FFB22D6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71" y="3607669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09805-895E-9903-4D26-BED80C78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486" y="4762541"/>
            <a:ext cx="1329177" cy="1282148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4FA0903-467C-EA8F-1968-B813094DE50F}"/>
              </a:ext>
            </a:extLst>
          </p:cNvPr>
          <p:cNvCxnSpPr/>
          <p:nvPr/>
        </p:nvCxnSpPr>
        <p:spPr>
          <a:xfrm>
            <a:off x="6484883" y="105103"/>
            <a:ext cx="0" cy="661637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300+ Free Database &amp; Data Images - Pixabay">
            <a:extLst>
              <a:ext uri="{FF2B5EF4-FFF2-40B4-BE49-F238E27FC236}">
                <a16:creationId xmlns:a16="http://schemas.microsoft.com/office/drawing/2014/main" id="{9C0E3C1F-0741-5847-6C70-43EC3DF2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65" y="2417166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4" descr="Picture background">
            <a:extLst>
              <a:ext uri="{FF2B5EF4-FFF2-40B4-BE49-F238E27FC236}">
                <a16:creationId xmlns:a16="http://schemas.microsoft.com/office/drawing/2014/main" id="{DA4EA131-4754-6B2B-F4D7-7F21F0BA0F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70880" y="36327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B9927-00B5-0883-146F-34DAA3539829}"/>
              </a:ext>
            </a:extLst>
          </p:cNvPr>
          <p:cNvSpPr txBox="1"/>
          <p:nvPr/>
        </p:nvSpPr>
        <p:spPr>
          <a:xfrm>
            <a:off x="588312" y="105103"/>
            <a:ext cx="541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Alive members count &gt;= Majority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86C1A-6683-9003-809B-12B22B5DE6FE}"/>
              </a:ext>
            </a:extLst>
          </p:cNvPr>
          <p:cNvSpPr txBox="1"/>
          <p:nvPr/>
        </p:nvSpPr>
        <p:spPr>
          <a:xfrm>
            <a:off x="6696287" y="105103"/>
            <a:ext cx="515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Alive members count &lt; Majority</a:t>
            </a:r>
          </a:p>
        </p:txBody>
      </p:sp>
      <p:pic>
        <p:nvPicPr>
          <p:cNvPr id="21506" name="Picture 2" descr="Picture background">
            <a:extLst>
              <a:ext uri="{FF2B5EF4-FFF2-40B4-BE49-F238E27FC236}">
                <a16:creationId xmlns:a16="http://schemas.microsoft.com/office/drawing/2014/main" id="{F3AB7F1B-9F64-0192-34E3-5B69ECEB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116" y="3785193"/>
            <a:ext cx="1004420" cy="10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0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43</a:t>
            </a:fld>
            <a:endParaRPr lang="ru-RU"/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EB16E747-B07D-E66A-5390-7E61E620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92" y="104719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0+ Free Database &amp; Data Images - Pixabay">
            <a:extLst>
              <a:ext uri="{FF2B5EF4-FFF2-40B4-BE49-F238E27FC236}">
                <a16:creationId xmlns:a16="http://schemas.microsoft.com/office/drawing/2014/main" id="{7C01BC6F-6EF6-31E8-F8CD-07C10D2C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91" y="104719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C13C9991-C824-E746-B4CB-E6EB1E63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92" y="375812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Picture background">
            <a:extLst>
              <a:ext uri="{FF2B5EF4-FFF2-40B4-BE49-F238E27FC236}">
                <a16:creationId xmlns:a16="http://schemas.microsoft.com/office/drawing/2014/main" id="{FCF4F888-01CD-43AC-3B59-7EB49AFAF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7106" y="22628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300+ Free Database &amp; Data Images - Pixabay">
            <a:extLst>
              <a:ext uri="{FF2B5EF4-FFF2-40B4-BE49-F238E27FC236}">
                <a16:creationId xmlns:a16="http://schemas.microsoft.com/office/drawing/2014/main" id="{D0D4575B-CD65-FB00-4ACB-4FFB22D6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91" y="375812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4FA0903-467C-EA8F-1968-B813094DE50F}"/>
              </a:ext>
            </a:extLst>
          </p:cNvPr>
          <p:cNvCxnSpPr>
            <a:cxnSpLocks/>
          </p:cNvCxnSpPr>
          <p:nvPr/>
        </p:nvCxnSpPr>
        <p:spPr>
          <a:xfrm>
            <a:off x="6064470" y="774466"/>
            <a:ext cx="0" cy="548125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14" descr="Picture background">
            <a:extLst>
              <a:ext uri="{FF2B5EF4-FFF2-40B4-BE49-F238E27FC236}">
                <a16:creationId xmlns:a16="http://schemas.microsoft.com/office/drawing/2014/main" id="{DA4EA131-4754-6B2B-F4D7-7F21F0BA0F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03801" y="36559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86C1A-6683-9003-809B-12B22B5DE6FE}"/>
              </a:ext>
            </a:extLst>
          </p:cNvPr>
          <p:cNvSpPr txBox="1"/>
          <p:nvPr/>
        </p:nvSpPr>
        <p:spPr>
          <a:xfrm>
            <a:off x="5206173" y="126015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brain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49AAE1-AE6B-865F-662D-C1320E2ED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94" y="2218918"/>
            <a:ext cx="1329177" cy="12821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AC4782-9D49-5481-28A2-C29985BD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93" y="4912993"/>
            <a:ext cx="1329177" cy="128214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0DACF1-E5CE-F040-293E-89CEA77A5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906" y="2218917"/>
            <a:ext cx="1329177" cy="1282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975DDC-F56A-ED42-6680-9F3F047F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905" y="4973572"/>
            <a:ext cx="1329177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4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44</a:t>
            </a:fld>
            <a:endParaRPr lang="ru-RU"/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EB16E747-B07D-E66A-5390-7E61E620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92" y="104719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0+ Free Database &amp; Data Images - Pixabay">
            <a:extLst>
              <a:ext uri="{FF2B5EF4-FFF2-40B4-BE49-F238E27FC236}">
                <a16:creationId xmlns:a16="http://schemas.microsoft.com/office/drawing/2014/main" id="{7C01BC6F-6EF6-31E8-F8CD-07C10D2C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91" y="104719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C13C9991-C824-E746-B4CB-E6EB1E63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92" y="375812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Picture background">
            <a:extLst>
              <a:ext uri="{FF2B5EF4-FFF2-40B4-BE49-F238E27FC236}">
                <a16:creationId xmlns:a16="http://schemas.microsoft.com/office/drawing/2014/main" id="{FCF4F888-01CD-43AC-3B59-7EB49AFAF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7106" y="22628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300+ Free Database &amp; Data Images - Pixabay">
            <a:extLst>
              <a:ext uri="{FF2B5EF4-FFF2-40B4-BE49-F238E27FC236}">
                <a16:creationId xmlns:a16="http://schemas.microsoft.com/office/drawing/2014/main" id="{D0D4575B-CD65-FB00-4ACB-4FFB22D6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91" y="3758121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4FA0903-467C-EA8F-1968-B813094DE50F}"/>
              </a:ext>
            </a:extLst>
          </p:cNvPr>
          <p:cNvCxnSpPr>
            <a:cxnSpLocks/>
          </p:cNvCxnSpPr>
          <p:nvPr/>
        </p:nvCxnSpPr>
        <p:spPr>
          <a:xfrm>
            <a:off x="6064470" y="774466"/>
            <a:ext cx="0" cy="548125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14" descr="Picture background">
            <a:extLst>
              <a:ext uri="{FF2B5EF4-FFF2-40B4-BE49-F238E27FC236}">
                <a16:creationId xmlns:a16="http://schemas.microsoft.com/office/drawing/2014/main" id="{DA4EA131-4754-6B2B-F4D7-7F21F0BA0F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03801" y="36559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86C1A-6683-9003-809B-12B22B5DE6FE}"/>
              </a:ext>
            </a:extLst>
          </p:cNvPr>
          <p:cNvSpPr txBox="1"/>
          <p:nvPr/>
        </p:nvSpPr>
        <p:spPr>
          <a:xfrm>
            <a:off x="5206173" y="126015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brain</a:t>
            </a:r>
          </a:p>
        </p:txBody>
      </p:sp>
      <p:pic>
        <p:nvPicPr>
          <p:cNvPr id="9" name="Picture 2" descr="Picture background">
            <a:extLst>
              <a:ext uri="{FF2B5EF4-FFF2-40B4-BE49-F238E27FC236}">
                <a16:creationId xmlns:a16="http://schemas.microsoft.com/office/drawing/2014/main" id="{DBB9DED8-FCB2-A3E4-F9F1-B8B5FF69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59" y="2352515"/>
            <a:ext cx="1004420" cy="10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icture background">
            <a:extLst>
              <a:ext uri="{FF2B5EF4-FFF2-40B4-BE49-F238E27FC236}">
                <a16:creationId xmlns:a16="http://schemas.microsoft.com/office/drawing/2014/main" id="{FA917DF2-DCB3-A7FF-A9D8-18180410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37" y="5063446"/>
            <a:ext cx="1004420" cy="10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icture background">
            <a:extLst>
              <a:ext uri="{FF2B5EF4-FFF2-40B4-BE49-F238E27FC236}">
                <a16:creationId xmlns:a16="http://schemas.microsoft.com/office/drawing/2014/main" id="{6270529C-5811-D722-7E19-815264F8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189" y="2360395"/>
            <a:ext cx="1004420" cy="10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icture background">
            <a:extLst>
              <a:ext uri="{FF2B5EF4-FFF2-40B4-BE49-F238E27FC236}">
                <a16:creationId xmlns:a16="http://schemas.microsoft.com/office/drawing/2014/main" id="{937EE6BB-6F33-ED47-DFFD-CF7092C9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189" y="5063446"/>
            <a:ext cx="1004420" cy="10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55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D9751D-0EEB-4C24-D82E-5B2B5AE2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2943696"/>
            <a:ext cx="11793596" cy="6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32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580E4-452A-126E-41CE-303BAFD0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2" y="4562992"/>
            <a:ext cx="819892" cy="659757"/>
          </a:xfrm>
          <a:prstGeom prst="rect">
            <a:avLst/>
          </a:prstGeom>
        </p:spPr>
      </p:pic>
      <p:pic>
        <p:nvPicPr>
          <p:cNvPr id="22532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5E0A4FE9-417F-071B-CFF7-4629CB56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2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5F9C429C-B8A7-5E23-5439-F23BE52D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85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DC9B334-A00F-A6CC-B371-8304D8E817B2}"/>
              </a:ext>
            </a:extLst>
          </p:cNvPr>
          <p:cNvCxnSpPr>
            <a:cxnSpLocks/>
          </p:cNvCxnSpPr>
          <p:nvPr/>
        </p:nvCxnSpPr>
        <p:spPr>
          <a:xfrm>
            <a:off x="1229714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CCC92BB-ACFB-9CCB-F069-6B214D5CFE6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310341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46CA33C-9402-0901-15E1-29716518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28" y="4562992"/>
            <a:ext cx="819892" cy="659757"/>
          </a:xfrm>
          <a:prstGeom prst="rect">
            <a:avLst/>
          </a:prstGeom>
        </p:spPr>
      </p:pic>
      <p:pic>
        <p:nvPicPr>
          <p:cNvPr id="19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BF728119-CE60-9288-4627-C2D6C898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28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300+ Free Database &amp; Data Images - Pixabay">
            <a:extLst>
              <a:ext uri="{FF2B5EF4-FFF2-40B4-BE49-F238E27FC236}">
                <a16:creationId xmlns:a16="http://schemas.microsoft.com/office/drawing/2014/main" id="{4FAC6F30-584E-5AB4-5B81-B8A9EFEF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71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6E2AD41-8CD1-3E44-FB37-5F42A7ACEE5C}"/>
              </a:ext>
            </a:extLst>
          </p:cNvPr>
          <p:cNvCxnSpPr>
            <a:cxnSpLocks/>
          </p:cNvCxnSpPr>
          <p:nvPr/>
        </p:nvCxnSpPr>
        <p:spPr>
          <a:xfrm>
            <a:off x="3704900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5F63754-546A-BB55-DE06-E84F4D70A75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85527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B4F98B2-39B4-162D-4847-4ACB9038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63" y="4562992"/>
            <a:ext cx="819892" cy="659757"/>
          </a:xfrm>
          <a:prstGeom prst="rect">
            <a:avLst/>
          </a:prstGeom>
        </p:spPr>
      </p:pic>
      <p:pic>
        <p:nvPicPr>
          <p:cNvPr id="29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3AD3358E-D531-6602-EE19-3A69D25D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63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300+ Free Database &amp; Data Images - Pixabay">
            <a:extLst>
              <a:ext uri="{FF2B5EF4-FFF2-40B4-BE49-F238E27FC236}">
                <a16:creationId xmlns:a16="http://schemas.microsoft.com/office/drawing/2014/main" id="{3C2AF2EF-D52D-9774-62F0-FC2F6767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06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08C6F62-18E4-030E-6A48-83E4BBA4D9F3}"/>
              </a:ext>
            </a:extLst>
          </p:cNvPr>
          <p:cNvCxnSpPr>
            <a:cxnSpLocks/>
          </p:cNvCxnSpPr>
          <p:nvPr/>
        </p:nvCxnSpPr>
        <p:spPr>
          <a:xfrm>
            <a:off x="6149835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28" name="Прямая со стрелкой 22527">
            <a:extLst>
              <a:ext uri="{FF2B5EF4-FFF2-40B4-BE49-F238E27FC236}">
                <a16:creationId xmlns:a16="http://schemas.microsoft.com/office/drawing/2014/main" id="{B15B8692-0F2C-1F70-FC74-85A5CC355372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230462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29" name="Рисунок 22528">
            <a:extLst>
              <a:ext uri="{FF2B5EF4-FFF2-40B4-BE49-F238E27FC236}">
                <a16:creationId xmlns:a16="http://schemas.microsoft.com/office/drawing/2014/main" id="{07E3F0E8-6887-5A76-6441-664C2807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933" y="4562992"/>
            <a:ext cx="819892" cy="659757"/>
          </a:xfrm>
          <a:prstGeom prst="rect">
            <a:avLst/>
          </a:prstGeom>
        </p:spPr>
      </p:pic>
      <p:pic>
        <p:nvPicPr>
          <p:cNvPr id="22531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7DFB6321-5238-B0DC-0172-65C5CCFC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33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2" descr="300+ Free Database &amp; Data Images - Pixabay">
            <a:extLst>
              <a:ext uri="{FF2B5EF4-FFF2-40B4-BE49-F238E27FC236}">
                <a16:creationId xmlns:a16="http://schemas.microsoft.com/office/drawing/2014/main" id="{EAE7354C-9075-A155-70E1-1EB2FBCC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76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34" name="Прямая со стрелкой 22533">
            <a:extLst>
              <a:ext uri="{FF2B5EF4-FFF2-40B4-BE49-F238E27FC236}">
                <a16:creationId xmlns:a16="http://schemas.microsoft.com/office/drawing/2014/main" id="{E37F7F39-5BD8-8D60-4380-113DE5380F1D}"/>
              </a:ext>
            </a:extLst>
          </p:cNvPr>
          <p:cNvCxnSpPr>
            <a:cxnSpLocks/>
          </p:cNvCxnSpPr>
          <p:nvPr/>
        </p:nvCxnSpPr>
        <p:spPr>
          <a:xfrm>
            <a:off x="8592005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35" name="Прямая со стрелкой 22534">
            <a:extLst>
              <a:ext uri="{FF2B5EF4-FFF2-40B4-BE49-F238E27FC236}">
                <a16:creationId xmlns:a16="http://schemas.microsoft.com/office/drawing/2014/main" id="{0D1F6A59-E27B-DB6B-429F-F5923747D655}"/>
              </a:ext>
            </a:extLst>
          </p:cNvPr>
          <p:cNvCxnSpPr>
            <a:cxnSpLocks/>
            <a:endCxn id="22533" idx="0"/>
          </p:cNvCxnSpPr>
          <p:nvPr/>
        </p:nvCxnSpPr>
        <p:spPr>
          <a:xfrm>
            <a:off x="9672632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8" name="Picture 2" descr="300+ Free Database &amp; Data Images - Pixabay">
            <a:extLst>
              <a:ext uri="{FF2B5EF4-FFF2-40B4-BE49-F238E27FC236}">
                <a16:creationId xmlns:a16="http://schemas.microsoft.com/office/drawing/2014/main" id="{64424198-5D93-DAB6-450C-876C41BC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39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40" name="Прямая со стрелкой 22539">
            <a:extLst>
              <a:ext uri="{FF2B5EF4-FFF2-40B4-BE49-F238E27FC236}">
                <a16:creationId xmlns:a16="http://schemas.microsoft.com/office/drawing/2014/main" id="{2C9AD2E7-FC42-787B-1931-FBB7F04F2A1F}"/>
              </a:ext>
            </a:extLst>
          </p:cNvPr>
          <p:cNvCxnSpPr>
            <a:cxnSpLocks/>
            <a:endCxn id="22538" idx="0"/>
          </p:cNvCxnSpPr>
          <p:nvPr/>
        </p:nvCxnSpPr>
        <p:spPr>
          <a:xfrm>
            <a:off x="10058403" y="3447390"/>
            <a:ext cx="895092" cy="86534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Облако 22540">
            <a:extLst>
              <a:ext uri="{FF2B5EF4-FFF2-40B4-BE49-F238E27FC236}">
                <a16:creationId xmlns:a16="http://schemas.microsoft.com/office/drawing/2014/main" id="{48C62C2B-6606-293F-46D8-DA4EC3077609}"/>
              </a:ext>
            </a:extLst>
          </p:cNvPr>
          <p:cNvSpPr/>
          <p:nvPr/>
        </p:nvSpPr>
        <p:spPr>
          <a:xfrm>
            <a:off x="3685159" y="324462"/>
            <a:ext cx="5060526" cy="1681655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42" name="Прямая со стрелкой 22541">
            <a:extLst>
              <a:ext uri="{FF2B5EF4-FFF2-40B4-BE49-F238E27FC236}">
                <a16:creationId xmlns:a16="http://schemas.microsoft.com/office/drawing/2014/main" id="{4EEDFA23-A382-03D5-C1AA-FD494B02D41A}"/>
              </a:ext>
            </a:extLst>
          </p:cNvPr>
          <p:cNvCxnSpPr>
            <a:cxnSpLocks/>
          </p:cNvCxnSpPr>
          <p:nvPr/>
        </p:nvCxnSpPr>
        <p:spPr>
          <a:xfrm flipH="1">
            <a:off x="2012735" y="1660631"/>
            <a:ext cx="1907626" cy="10354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4" name="Прямая со стрелкой 22543">
            <a:extLst>
              <a:ext uri="{FF2B5EF4-FFF2-40B4-BE49-F238E27FC236}">
                <a16:creationId xmlns:a16="http://schemas.microsoft.com/office/drawing/2014/main" id="{5F72249B-D6FD-72FC-F96D-05875EA8D223}"/>
              </a:ext>
            </a:extLst>
          </p:cNvPr>
          <p:cNvCxnSpPr>
            <a:cxnSpLocks/>
          </p:cNvCxnSpPr>
          <p:nvPr/>
        </p:nvCxnSpPr>
        <p:spPr>
          <a:xfrm flipH="1">
            <a:off x="4451135" y="1870838"/>
            <a:ext cx="334392" cy="82521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6" name="Прямая со стрелкой 22545">
            <a:extLst>
              <a:ext uri="{FF2B5EF4-FFF2-40B4-BE49-F238E27FC236}">
                <a16:creationId xmlns:a16="http://schemas.microsoft.com/office/drawing/2014/main" id="{68CDEBA9-BC40-B0C4-4554-7545C7CB77C2}"/>
              </a:ext>
            </a:extLst>
          </p:cNvPr>
          <p:cNvCxnSpPr>
            <a:cxnSpLocks/>
          </p:cNvCxnSpPr>
          <p:nvPr/>
        </p:nvCxnSpPr>
        <p:spPr>
          <a:xfrm>
            <a:off x="6475655" y="2006117"/>
            <a:ext cx="228751" cy="68993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8" name="Прямая со стрелкой 22547">
            <a:extLst>
              <a:ext uri="{FF2B5EF4-FFF2-40B4-BE49-F238E27FC236}">
                <a16:creationId xmlns:a16="http://schemas.microsoft.com/office/drawing/2014/main" id="{88679518-A93A-0A0B-AA3A-EDFDB26C29B7}"/>
              </a:ext>
            </a:extLst>
          </p:cNvPr>
          <p:cNvCxnSpPr>
            <a:cxnSpLocks/>
          </p:cNvCxnSpPr>
          <p:nvPr/>
        </p:nvCxnSpPr>
        <p:spPr>
          <a:xfrm>
            <a:off x="7924803" y="1660631"/>
            <a:ext cx="1129862" cy="10354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2" name="TextBox 22551">
            <a:extLst>
              <a:ext uri="{FF2B5EF4-FFF2-40B4-BE49-F238E27FC236}">
                <a16:creationId xmlns:a16="http://schemas.microsoft.com/office/drawing/2014/main" id="{5E991483-A96D-8556-DB09-668527C24BE7}"/>
              </a:ext>
            </a:extLst>
          </p:cNvPr>
          <p:cNvSpPr txBox="1"/>
          <p:nvPr/>
        </p:nvSpPr>
        <p:spPr>
          <a:xfrm>
            <a:off x="4868875" y="736160"/>
            <a:ext cx="2561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977296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382670-B0D9-24C9-EB4D-D6B9CF6A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36525"/>
            <a:ext cx="604921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57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60691-C678-24B2-A803-1E59B0D0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580E4-452A-126E-41CE-303BAFD0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2" y="4562992"/>
            <a:ext cx="819892" cy="659757"/>
          </a:xfrm>
          <a:prstGeom prst="rect">
            <a:avLst/>
          </a:prstGeom>
        </p:spPr>
      </p:pic>
      <p:pic>
        <p:nvPicPr>
          <p:cNvPr id="22532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5E0A4FE9-417F-071B-CFF7-4629CB56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2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5F9C429C-B8A7-5E23-5439-F23BE52D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85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DC9B334-A00F-A6CC-B371-8304D8E817B2}"/>
              </a:ext>
            </a:extLst>
          </p:cNvPr>
          <p:cNvCxnSpPr>
            <a:cxnSpLocks/>
          </p:cNvCxnSpPr>
          <p:nvPr/>
        </p:nvCxnSpPr>
        <p:spPr>
          <a:xfrm>
            <a:off x="1229714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CCC92BB-ACFB-9CCB-F069-6B214D5CFE6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310341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46CA33C-9402-0901-15E1-29716518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28" y="4562992"/>
            <a:ext cx="819892" cy="659757"/>
          </a:xfrm>
          <a:prstGeom prst="rect">
            <a:avLst/>
          </a:prstGeom>
        </p:spPr>
      </p:pic>
      <p:pic>
        <p:nvPicPr>
          <p:cNvPr id="19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BF728119-CE60-9288-4627-C2D6C898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28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300+ Free Database &amp; Data Images - Pixabay">
            <a:extLst>
              <a:ext uri="{FF2B5EF4-FFF2-40B4-BE49-F238E27FC236}">
                <a16:creationId xmlns:a16="http://schemas.microsoft.com/office/drawing/2014/main" id="{4FAC6F30-584E-5AB4-5B81-B8A9EFEF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71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6E2AD41-8CD1-3E44-FB37-5F42A7ACEE5C}"/>
              </a:ext>
            </a:extLst>
          </p:cNvPr>
          <p:cNvCxnSpPr>
            <a:cxnSpLocks/>
          </p:cNvCxnSpPr>
          <p:nvPr/>
        </p:nvCxnSpPr>
        <p:spPr>
          <a:xfrm>
            <a:off x="3704900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5F63754-546A-BB55-DE06-E84F4D70A75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85527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B4F98B2-39B4-162D-4847-4ACB9038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63" y="4562992"/>
            <a:ext cx="819892" cy="659757"/>
          </a:xfrm>
          <a:prstGeom prst="rect">
            <a:avLst/>
          </a:prstGeom>
        </p:spPr>
      </p:pic>
      <p:pic>
        <p:nvPicPr>
          <p:cNvPr id="29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3AD3358E-D531-6602-EE19-3A69D25D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63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300+ Free Database &amp; Data Images - Pixabay">
            <a:extLst>
              <a:ext uri="{FF2B5EF4-FFF2-40B4-BE49-F238E27FC236}">
                <a16:creationId xmlns:a16="http://schemas.microsoft.com/office/drawing/2014/main" id="{3C2AF2EF-D52D-9774-62F0-FC2F6767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06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08C6F62-18E4-030E-6A48-83E4BBA4D9F3}"/>
              </a:ext>
            </a:extLst>
          </p:cNvPr>
          <p:cNvCxnSpPr>
            <a:cxnSpLocks/>
          </p:cNvCxnSpPr>
          <p:nvPr/>
        </p:nvCxnSpPr>
        <p:spPr>
          <a:xfrm>
            <a:off x="6149835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28" name="Прямая со стрелкой 22527">
            <a:extLst>
              <a:ext uri="{FF2B5EF4-FFF2-40B4-BE49-F238E27FC236}">
                <a16:creationId xmlns:a16="http://schemas.microsoft.com/office/drawing/2014/main" id="{B15B8692-0F2C-1F70-FC74-85A5CC355372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230462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29" name="Рисунок 22528">
            <a:extLst>
              <a:ext uri="{FF2B5EF4-FFF2-40B4-BE49-F238E27FC236}">
                <a16:creationId xmlns:a16="http://schemas.microsoft.com/office/drawing/2014/main" id="{07E3F0E8-6887-5A76-6441-664C2807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933" y="4562992"/>
            <a:ext cx="819892" cy="659757"/>
          </a:xfrm>
          <a:prstGeom prst="rect">
            <a:avLst/>
          </a:prstGeom>
        </p:spPr>
      </p:pic>
      <p:pic>
        <p:nvPicPr>
          <p:cNvPr id="22531" name="Picture 4" descr="Network Router Clip Art at Clker.com - vector clip art online, royalty free  &amp; public domain">
            <a:extLst>
              <a:ext uri="{FF2B5EF4-FFF2-40B4-BE49-F238E27FC236}">
                <a16:creationId xmlns:a16="http://schemas.microsoft.com/office/drawing/2014/main" id="{7DFB6321-5238-B0DC-0172-65C5CCFC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33" y="2665874"/>
            <a:ext cx="2100755" cy="1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2" descr="300+ Free Database &amp; Data Images - Pixabay">
            <a:extLst>
              <a:ext uri="{FF2B5EF4-FFF2-40B4-BE49-F238E27FC236}">
                <a16:creationId xmlns:a16="http://schemas.microsoft.com/office/drawing/2014/main" id="{EAE7354C-9075-A155-70E1-1EB2FBCC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76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34" name="Прямая со стрелкой 22533">
            <a:extLst>
              <a:ext uri="{FF2B5EF4-FFF2-40B4-BE49-F238E27FC236}">
                <a16:creationId xmlns:a16="http://schemas.microsoft.com/office/drawing/2014/main" id="{E37F7F39-5BD8-8D60-4380-113DE5380F1D}"/>
              </a:ext>
            </a:extLst>
          </p:cNvPr>
          <p:cNvCxnSpPr>
            <a:cxnSpLocks/>
          </p:cNvCxnSpPr>
          <p:nvPr/>
        </p:nvCxnSpPr>
        <p:spPr>
          <a:xfrm>
            <a:off x="8592005" y="3573514"/>
            <a:ext cx="0" cy="98947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35" name="Прямая со стрелкой 22534">
            <a:extLst>
              <a:ext uri="{FF2B5EF4-FFF2-40B4-BE49-F238E27FC236}">
                <a16:creationId xmlns:a16="http://schemas.microsoft.com/office/drawing/2014/main" id="{0D1F6A59-E27B-DB6B-429F-F5923747D655}"/>
              </a:ext>
            </a:extLst>
          </p:cNvPr>
          <p:cNvCxnSpPr>
            <a:cxnSpLocks/>
            <a:endCxn id="22533" idx="0"/>
          </p:cNvCxnSpPr>
          <p:nvPr/>
        </p:nvCxnSpPr>
        <p:spPr>
          <a:xfrm>
            <a:off x="9672632" y="3573514"/>
            <a:ext cx="0" cy="7392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8" name="Picture 2" descr="300+ Free Database &amp; Data Images - Pixabay">
            <a:extLst>
              <a:ext uri="{FF2B5EF4-FFF2-40B4-BE49-F238E27FC236}">
                <a16:creationId xmlns:a16="http://schemas.microsoft.com/office/drawing/2014/main" id="{64424198-5D93-DAB6-450C-876C41BC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39" y="4312733"/>
            <a:ext cx="1052112" cy="11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40" name="Прямая со стрелкой 22539">
            <a:extLst>
              <a:ext uri="{FF2B5EF4-FFF2-40B4-BE49-F238E27FC236}">
                <a16:creationId xmlns:a16="http://schemas.microsoft.com/office/drawing/2014/main" id="{2C9AD2E7-FC42-787B-1931-FBB7F04F2A1F}"/>
              </a:ext>
            </a:extLst>
          </p:cNvPr>
          <p:cNvCxnSpPr>
            <a:cxnSpLocks/>
            <a:endCxn id="22538" idx="0"/>
          </p:cNvCxnSpPr>
          <p:nvPr/>
        </p:nvCxnSpPr>
        <p:spPr>
          <a:xfrm>
            <a:off x="10058403" y="3447390"/>
            <a:ext cx="895092" cy="86534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Облако 22540">
            <a:extLst>
              <a:ext uri="{FF2B5EF4-FFF2-40B4-BE49-F238E27FC236}">
                <a16:creationId xmlns:a16="http://schemas.microsoft.com/office/drawing/2014/main" id="{48C62C2B-6606-293F-46D8-DA4EC3077609}"/>
              </a:ext>
            </a:extLst>
          </p:cNvPr>
          <p:cNvSpPr/>
          <p:nvPr/>
        </p:nvSpPr>
        <p:spPr>
          <a:xfrm>
            <a:off x="3685159" y="324462"/>
            <a:ext cx="5060526" cy="1681655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42" name="Прямая со стрелкой 22541">
            <a:extLst>
              <a:ext uri="{FF2B5EF4-FFF2-40B4-BE49-F238E27FC236}">
                <a16:creationId xmlns:a16="http://schemas.microsoft.com/office/drawing/2014/main" id="{4EEDFA23-A382-03D5-C1AA-FD494B02D41A}"/>
              </a:ext>
            </a:extLst>
          </p:cNvPr>
          <p:cNvCxnSpPr>
            <a:cxnSpLocks/>
          </p:cNvCxnSpPr>
          <p:nvPr/>
        </p:nvCxnSpPr>
        <p:spPr>
          <a:xfrm flipH="1">
            <a:off x="2012735" y="1660631"/>
            <a:ext cx="1907626" cy="10354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4" name="Прямая со стрелкой 22543">
            <a:extLst>
              <a:ext uri="{FF2B5EF4-FFF2-40B4-BE49-F238E27FC236}">
                <a16:creationId xmlns:a16="http://schemas.microsoft.com/office/drawing/2014/main" id="{5F72249B-D6FD-72FC-F96D-05875EA8D223}"/>
              </a:ext>
            </a:extLst>
          </p:cNvPr>
          <p:cNvCxnSpPr>
            <a:cxnSpLocks/>
          </p:cNvCxnSpPr>
          <p:nvPr/>
        </p:nvCxnSpPr>
        <p:spPr>
          <a:xfrm flipH="1">
            <a:off x="4451135" y="1870838"/>
            <a:ext cx="334392" cy="82521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6" name="Прямая со стрелкой 22545">
            <a:extLst>
              <a:ext uri="{FF2B5EF4-FFF2-40B4-BE49-F238E27FC236}">
                <a16:creationId xmlns:a16="http://schemas.microsoft.com/office/drawing/2014/main" id="{68CDEBA9-BC40-B0C4-4554-7545C7CB77C2}"/>
              </a:ext>
            </a:extLst>
          </p:cNvPr>
          <p:cNvCxnSpPr>
            <a:cxnSpLocks/>
          </p:cNvCxnSpPr>
          <p:nvPr/>
        </p:nvCxnSpPr>
        <p:spPr>
          <a:xfrm>
            <a:off x="6475655" y="2006117"/>
            <a:ext cx="228751" cy="68993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8" name="Прямая со стрелкой 22547">
            <a:extLst>
              <a:ext uri="{FF2B5EF4-FFF2-40B4-BE49-F238E27FC236}">
                <a16:creationId xmlns:a16="http://schemas.microsoft.com/office/drawing/2014/main" id="{88679518-A93A-0A0B-AA3A-EDFDB26C29B7}"/>
              </a:ext>
            </a:extLst>
          </p:cNvPr>
          <p:cNvCxnSpPr>
            <a:cxnSpLocks/>
          </p:cNvCxnSpPr>
          <p:nvPr/>
        </p:nvCxnSpPr>
        <p:spPr>
          <a:xfrm>
            <a:off x="7924803" y="1660631"/>
            <a:ext cx="1129862" cy="103541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2" name="TextBox 22551">
            <a:extLst>
              <a:ext uri="{FF2B5EF4-FFF2-40B4-BE49-F238E27FC236}">
                <a16:creationId xmlns:a16="http://schemas.microsoft.com/office/drawing/2014/main" id="{5E991483-A96D-8556-DB09-668527C24BE7}"/>
              </a:ext>
            </a:extLst>
          </p:cNvPr>
          <p:cNvSpPr txBox="1"/>
          <p:nvPr/>
        </p:nvSpPr>
        <p:spPr>
          <a:xfrm>
            <a:off x="4868875" y="736160"/>
            <a:ext cx="2561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309A8-7F33-A49A-4EC2-1C61FBC82D54}"/>
              </a:ext>
            </a:extLst>
          </p:cNvPr>
          <p:cNvSpPr txBox="1"/>
          <p:nvPr/>
        </p:nvSpPr>
        <p:spPr>
          <a:xfrm>
            <a:off x="572096" y="227174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192.168.254.254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CCF84-2B4B-8486-B9B0-7762E912A02D}"/>
              </a:ext>
            </a:extLst>
          </p:cNvPr>
          <p:cNvSpPr txBox="1"/>
          <p:nvPr/>
        </p:nvSpPr>
        <p:spPr>
          <a:xfrm>
            <a:off x="2743678" y="232671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192.168.254.254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7E89-860C-3183-F2F1-5E165DD6220D}"/>
              </a:ext>
            </a:extLst>
          </p:cNvPr>
          <p:cNvSpPr txBox="1"/>
          <p:nvPr/>
        </p:nvSpPr>
        <p:spPr>
          <a:xfrm>
            <a:off x="4836837" y="236060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192.168.254.254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FE07C-E6AE-028F-3E4F-6A0BF2B78FF7}"/>
              </a:ext>
            </a:extLst>
          </p:cNvPr>
          <p:cNvSpPr txBox="1"/>
          <p:nvPr/>
        </p:nvSpPr>
        <p:spPr>
          <a:xfrm>
            <a:off x="8862343" y="2255247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192.168.254.254</a:t>
            </a:r>
          </a:p>
        </p:txBody>
      </p:sp>
    </p:spTree>
    <p:extLst>
      <p:ext uri="{BB962C8B-B14F-4D97-AF65-F5344CB8AC3E}">
        <p14:creationId xmlns:p14="http://schemas.microsoft.com/office/powerpoint/2010/main" val="102722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FF3875-A25F-057A-BBCD-0848FD0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49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D06097-F4F8-CE9E-BCB0-A75D3D10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21507"/>
            <a:ext cx="11353800" cy="15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90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FF3875-A25F-057A-BBCD-0848FD0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50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1DE9A-B8D8-A92B-45C7-C794D2E4C1A6}"/>
              </a:ext>
            </a:extLst>
          </p:cNvPr>
          <p:cNvSpPr txBox="1"/>
          <p:nvPr/>
        </p:nvSpPr>
        <p:spPr>
          <a:xfrm>
            <a:off x="273269" y="4540797"/>
            <a:ext cx="11645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https://github.com/AlexZIX/mysql-node-manager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4532CBF-10C8-0945-4768-FB7FCC6E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36" y="44669"/>
            <a:ext cx="4496128" cy="44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9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8FC536-6B6D-B94F-AC8A-F4FF2352C432}" type="slidenum">
              <a:rPr lang="ru-RU"/>
              <a:t>6</a:t>
            </a:fld>
            <a:endParaRPr lang="ru-RU"/>
          </a:p>
        </p:txBody>
      </p:sp>
      <p:pic>
        <p:nvPicPr>
          <p:cNvPr id="2050" name="Picture 2" descr="300+ Free Database &amp; Data Images - Pixabay">
            <a:extLst>
              <a:ext uri="{FF2B5EF4-FFF2-40B4-BE49-F238E27FC236}">
                <a16:creationId xmlns:a16="http://schemas.microsoft.com/office/drawing/2014/main" id="{82EE3D6B-4CC3-5FB9-0ED5-131195A9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61" y="824947"/>
            <a:ext cx="3380477" cy="37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F71E6-F90E-5B66-76D2-1E6593A28564}"/>
              </a:ext>
            </a:extLst>
          </p:cNvPr>
          <p:cNvSpPr txBox="1"/>
          <p:nvPr/>
        </p:nvSpPr>
        <p:spPr>
          <a:xfrm>
            <a:off x="4827864" y="4552950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3092115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ABAD2-5967-5E8C-BA26-957CE1A4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51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5FC11-D4B7-47AA-04A6-01AC7125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5" y="1839191"/>
            <a:ext cx="11098670" cy="31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FF3875-A25F-057A-BBCD-0848FD0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52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1DE9A-B8D8-A92B-45C7-C794D2E4C1A6}"/>
              </a:ext>
            </a:extLst>
          </p:cNvPr>
          <p:cNvSpPr txBox="1"/>
          <p:nvPr/>
        </p:nvSpPr>
        <p:spPr>
          <a:xfrm>
            <a:off x="273269" y="4540797"/>
            <a:ext cx="11645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https://github.com/AlexZIX/mysql-node-manager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4532CBF-10C8-0945-4768-FB7FCC6E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36" y="44669"/>
            <a:ext cx="4496128" cy="44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14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FF3875-A25F-057A-BBCD-0848FD0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53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01BC4-AAC6-6D03-77E4-4801BA20F6AC}"/>
              </a:ext>
            </a:extLst>
          </p:cNvPr>
          <p:cNvSpPr txBox="1"/>
          <p:nvPr/>
        </p:nvSpPr>
        <p:spPr>
          <a:xfrm flipH="1">
            <a:off x="4715860" y="294179"/>
            <a:ext cx="276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2769E-D1D2-2562-9685-BA126400189C}"/>
              </a:ext>
            </a:extLst>
          </p:cNvPr>
          <p:cNvSpPr txBox="1"/>
          <p:nvPr/>
        </p:nvSpPr>
        <p:spPr>
          <a:xfrm>
            <a:off x="504496" y="1345324"/>
            <a:ext cx="10258097" cy="413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hardware for all cluster nodes</a:t>
            </a:r>
            <a:endParaRPr lang="ru-RU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InnoDB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XtraDB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supported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 on transaction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table must have primary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Autoincrement fields incremented not by 1</a:t>
            </a:r>
          </a:p>
        </p:txBody>
      </p:sp>
    </p:spTree>
    <p:extLst>
      <p:ext uri="{BB962C8B-B14F-4D97-AF65-F5344CB8AC3E}">
        <p14:creationId xmlns:p14="http://schemas.microsoft.com/office/powerpoint/2010/main" val="2717627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 txBox="1"/>
          <p:nvPr/>
        </p:nvSpPr>
        <p:spPr bwMode="auto">
          <a:xfrm>
            <a:off x="6096000" y="1594852"/>
            <a:ext cx="5241925" cy="1063625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4400" b="1" i="1" dirty="0">
                <a:latin typeface="TT Commons Pro Trial Variable Exp Normal Exp"/>
              </a:rPr>
              <a:t>CONTACTS</a:t>
            </a:r>
            <a:endParaRPr dirty="0"/>
          </a:p>
        </p:txBody>
      </p:sp>
      <p:sp>
        <p:nvSpPr>
          <p:cNvPr id="3" name="Текст 2"/>
          <p:cNvSpPr txBox="1"/>
          <p:nvPr/>
        </p:nvSpPr>
        <p:spPr bwMode="auto">
          <a:xfrm>
            <a:off x="6110607" y="3239501"/>
            <a:ext cx="5241925" cy="209788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i="1" dirty="0">
                <a:latin typeface="TT Commons Pro Trial Variable Exp Normal Exp"/>
              </a:rPr>
              <a:t>Aleksey Pletnev</a:t>
            </a:r>
          </a:p>
          <a:p>
            <a:pPr marL="0" indent="0">
              <a:buNone/>
              <a:defRPr/>
            </a:pPr>
            <a:r>
              <a:rPr lang="en-US" i="1" dirty="0">
                <a:latin typeface="TT Commons Pro Trial Variable Exp Normal Exp"/>
              </a:rPr>
              <a:t>zix@bazissoft.ru</a:t>
            </a:r>
            <a:endParaRPr lang="ru-RU" i="1" dirty="0">
              <a:latin typeface="TT Commons Pro Trial Variable Exp Normal Exp"/>
            </a:endParaRPr>
          </a:p>
          <a:p>
            <a:pPr marL="0" indent="0">
              <a:buNone/>
              <a:defRPr/>
            </a:pPr>
            <a:r>
              <a:rPr lang="en-US" i="1" dirty="0">
                <a:latin typeface="TT Commons Pro Trial Variable Exp Normal Exp"/>
              </a:rPr>
              <a:t>@alpletnyov</a:t>
            </a:r>
          </a:p>
          <a:p>
            <a:pPr marL="0" indent="0">
              <a:buNone/>
              <a:defRPr/>
            </a:pPr>
            <a:endParaRPr lang="en-US" i="1" dirty="0">
              <a:latin typeface="TT Commons Pro Trial Variable Exp Normal Exp"/>
            </a:endParaRPr>
          </a:p>
          <a:p>
            <a:pPr marL="0" indent="0">
              <a:buNone/>
              <a:defRPr/>
            </a:pPr>
            <a:endParaRPr lang="en-US" i="1" dirty="0">
              <a:latin typeface="TT Commons Pro Trial Variable Exp Normal Ex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0F1333-306D-95CE-ED32-F6EBA3C9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717511"/>
            <a:ext cx="5043980" cy="504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7</a:t>
            </a:fld>
            <a:endParaRPr lang="ru-RU"/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A474B153-DEBB-1267-DFA4-CF425BE1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4" y="439515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A7514-00BB-5715-77EC-1C4E16702E4D}"/>
              </a:ext>
            </a:extLst>
          </p:cNvPr>
          <p:cNvSpPr txBox="1"/>
          <p:nvPr/>
        </p:nvSpPr>
        <p:spPr bwMode="auto">
          <a:xfrm>
            <a:off x="4606943" y="2749260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A5441CF4-B2B9-B257-1935-B254027E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38" y="25996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9A20-DE18-BCE9-A87C-3C0A6CBA6C5C}"/>
              </a:ext>
            </a:extLst>
          </p:cNvPr>
          <p:cNvSpPr txBox="1"/>
          <p:nvPr/>
        </p:nvSpPr>
        <p:spPr bwMode="auto">
          <a:xfrm>
            <a:off x="1412038" y="4909364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</p:txBody>
      </p:sp>
      <p:pic>
        <p:nvPicPr>
          <p:cNvPr id="11" name="Picture 2" descr="300+ Free Database &amp; Data Images - Pixabay">
            <a:extLst>
              <a:ext uri="{FF2B5EF4-FFF2-40B4-BE49-F238E27FC236}">
                <a16:creationId xmlns:a16="http://schemas.microsoft.com/office/drawing/2014/main" id="{1166F226-37EB-DC1E-A8EA-7E2BB8B3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811" y="25996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E363-3AD5-876C-5766-9004661B4B6A}"/>
              </a:ext>
            </a:extLst>
          </p:cNvPr>
          <p:cNvSpPr txBox="1"/>
          <p:nvPr/>
        </p:nvSpPr>
        <p:spPr bwMode="auto">
          <a:xfrm>
            <a:off x="8579011" y="4909364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4264EA3E-F05A-0F89-4C39-5372CB115166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402054" y="1590260"/>
            <a:ext cx="2557573" cy="1009359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E289264-F855-5659-6E4B-AF2E05CFCC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78487" y="1590260"/>
            <a:ext cx="2790539" cy="1009360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5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7514-00BB-5715-77EC-1C4E16702E4D}"/>
              </a:ext>
            </a:extLst>
          </p:cNvPr>
          <p:cNvSpPr txBox="1"/>
          <p:nvPr/>
        </p:nvSpPr>
        <p:spPr bwMode="auto">
          <a:xfrm>
            <a:off x="3510663" y="3695373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A5441CF4-B2B9-B257-1935-B254027E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88" y="3926206"/>
            <a:ext cx="1477554" cy="1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9A20-DE18-BCE9-A87C-3C0A6CBA6C5C}"/>
              </a:ext>
            </a:extLst>
          </p:cNvPr>
          <p:cNvSpPr txBox="1"/>
          <p:nvPr/>
        </p:nvSpPr>
        <p:spPr bwMode="auto">
          <a:xfrm>
            <a:off x="1171275" y="5447972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E363-3AD5-876C-5766-9004661B4B6A}"/>
              </a:ext>
            </a:extLst>
          </p:cNvPr>
          <p:cNvSpPr txBox="1"/>
          <p:nvPr/>
        </p:nvSpPr>
        <p:spPr bwMode="auto">
          <a:xfrm>
            <a:off x="6141476" y="5447971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4264EA3E-F05A-0F89-4C39-5372CB115166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1763266" y="2931794"/>
            <a:ext cx="1735309" cy="99441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E289264-F855-5659-6E4B-AF2E05CFCC7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99991" y="2942419"/>
            <a:ext cx="1823536" cy="87610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300+ Free Database &amp; Data Images - Pixabay">
            <a:extLst>
              <a:ext uri="{FF2B5EF4-FFF2-40B4-BE49-F238E27FC236}">
                <a16:creationId xmlns:a16="http://schemas.microsoft.com/office/drawing/2014/main" id="{B77535D8-3159-D14F-57B3-140B554A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5" y="2117068"/>
            <a:ext cx="1477554" cy="1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300+ Free Database &amp; Data Images - Pixabay">
            <a:extLst>
              <a:ext uri="{FF2B5EF4-FFF2-40B4-BE49-F238E27FC236}">
                <a16:creationId xmlns:a16="http://schemas.microsoft.com/office/drawing/2014/main" id="{29B879E5-900B-83EA-3D08-56863DBC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50" y="3818520"/>
            <a:ext cx="1477554" cy="1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3FA6DF-0B6B-CEA3-1E51-D6C4DF6A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03" y="300432"/>
            <a:ext cx="4261247" cy="31981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1E770D-E213-8E33-847F-D1B8154C253A}"/>
              </a:ext>
            </a:extLst>
          </p:cNvPr>
          <p:cNvSpPr txBox="1"/>
          <p:nvPr/>
        </p:nvSpPr>
        <p:spPr bwMode="auto">
          <a:xfrm>
            <a:off x="642905" y="487616"/>
            <a:ext cx="4575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MASTER-SLAVE</a:t>
            </a:r>
          </a:p>
        </p:txBody>
      </p:sp>
    </p:spTree>
    <p:extLst>
      <p:ext uri="{BB962C8B-B14F-4D97-AF65-F5344CB8AC3E}">
        <p14:creationId xmlns:p14="http://schemas.microsoft.com/office/powerpoint/2010/main" val="189116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9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E2968-6280-27E7-54C4-04B03B1A661E}"/>
              </a:ext>
            </a:extLst>
          </p:cNvPr>
          <p:cNvSpPr/>
          <p:nvPr/>
        </p:nvSpPr>
        <p:spPr>
          <a:xfrm>
            <a:off x="5095565" y="1459230"/>
            <a:ext cx="2000869" cy="39395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6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06DCD4-FBFF-61DD-E386-EE91988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1811" y="6346410"/>
            <a:ext cx="2743200" cy="365125"/>
          </a:xfrm>
        </p:spPr>
        <p:txBody>
          <a:bodyPr/>
          <a:lstStyle/>
          <a:p>
            <a:pPr>
              <a:defRPr/>
            </a:pPr>
            <a:fld id="{738FC536-6B6D-B94F-AC8A-F4FF2352C432}" type="slidenum">
              <a:rPr lang="ru-RU" smtClean="0"/>
              <a:t>10</a:t>
            </a:fld>
            <a:endParaRPr lang="ru-RU"/>
          </a:p>
        </p:txBody>
      </p:sp>
      <p:pic>
        <p:nvPicPr>
          <p:cNvPr id="2" name="Picture 2" descr="300+ Free Database &amp; Data Images - Pixabay">
            <a:extLst>
              <a:ext uri="{FF2B5EF4-FFF2-40B4-BE49-F238E27FC236}">
                <a16:creationId xmlns:a16="http://schemas.microsoft.com/office/drawing/2014/main" id="{93D0BFEE-F141-FD5C-59A1-A3BDB5DA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4" y="439515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F3216-069E-CD3B-8582-6D15D5087322}"/>
              </a:ext>
            </a:extLst>
          </p:cNvPr>
          <p:cNvSpPr txBox="1"/>
          <p:nvPr/>
        </p:nvSpPr>
        <p:spPr bwMode="auto">
          <a:xfrm>
            <a:off x="4606943" y="2749260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5" name="Picture 2" descr="300+ Free Database &amp; Data Images - Pixabay">
            <a:extLst>
              <a:ext uri="{FF2B5EF4-FFF2-40B4-BE49-F238E27FC236}">
                <a16:creationId xmlns:a16="http://schemas.microsoft.com/office/drawing/2014/main" id="{7DFED4B7-40CD-42BE-099C-F620FEE8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38" y="25996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C3CBD-67DC-306D-FEB8-04530799784D}"/>
              </a:ext>
            </a:extLst>
          </p:cNvPr>
          <p:cNvSpPr txBox="1"/>
          <p:nvPr/>
        </p:nvSpPr>
        <p:spPr bwMode="auto">
          <a:xfrm>
            <a:off x="1133917" y="4918737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7" name="Picture 2" descr="300+ Free Database &amp; Data Images - Pixabay">
            <a:extLst>
              <a:ext uri="{FF2B5EF4-FFF2-40B4-BE49-F238E27FC236}">
                <a16:creationId xmlns:a16="http://schemas.microsoft.com/office/drawing/2014/main" id="{57BDA038-EAD7-FCCA-2AB9-B81B437F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811" y="2599620"/>
            <a:ext cx="2094430" cy="23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7FC58-3158-03BF-BD34-7D6F54F95F4A}"/>
              </a:ext>
            </a:extLst>
          </p:cNvPr>
          <p:cNvSpPr txBox="1"/>
          <p:nvPr/>
        </p:nvSpPr>
        <p:spPr bwMode="auto">
          <a:xfrm>
            <a:off x="8300890" y="4918736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88E99755-A7C8-1C9C-0C9C-7F2F1C0813A2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2402054" y="1590260"/>
            <a:ext cx="2557573" cy="1009359"/>
          </a:xfrm>
          <a:prstGeom prst="bentConnector2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8883BA05-295D-47C6-53DB-CB33AE6D382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778487" y="1590260"/>
            <a:ext cx="2790539" cy="1009360"/>
          </a:xfrm>
          <a:prstGeom prst="bentConnector2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973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3866</Words>
  <Application>Microsoft Office PowerPoint</Application>
  <DocSecurity>0</DocSecurity>
  <PresentationFormat>Widescreen</PresentationFormat>
  <Paragraphs>269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Symbol</vt:lpstr>
      <vt:lpstr>Tahoma</vt:lpstr>
      <vt:lpstr>TT Commons Pro Trial Variable Exp Normal Exp</vt:lpstr>
      <vt:lpstr>TT Commons Pro Trial Variable Exp Normal ExtraBlack Exp</vt:lpstr>
      <vt:lpstr>TT Commons Pro Trial Variable Exp Normal ExtraBlack Thin</vt:lpstr>
      <vt:lpstr>TT Commons Pro Trial Variable Exp Normal Normal Thin</vt:lpstr>
      <vt:lpstr>TT COMMONS PRO TRIAL VARIABLE R</vt:lpstr>
      <vt:lpstr>Тема Office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Мария Теутул</dc:creator>
  <cp:keywords/>
  <dc:description/>
  <cp:lastModifiedBy>ZiX</cp:lastModifiedBy>
  <cp:revision>135</cp:revision>
  <dcterms:created xsi:type="dcterms:W3CDTF">2024-06-10T09:01:31Z</dcterms:created>
  <dcterms:modified xsi:type="dcterms:W3CDTF">2024-09-27T06:06:48Z</dcterms:modified>
  <cp:category/>
  <dc:identifier/>
  <cp:contentStatus/>
  <dc:language/>
  <cp:version/>
</cp:coreProperties>
</file>